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2"/>
  </p:notesMasterIdLst>
  <p:handoutMasterIdLst>
    <p:handoutMasterId r:id="rId13"/>
  </p:handoutMasterIdLst>
  <p:sldIdLst>
    <p:sldId id="256" r:id="rId2"/>
    <p:sldId id="260" r:id="rId3"/>
    <p:sldId id="277" r:id="rId4"/>
    <p:sldId id="259" r:id="rId5"/>
    <p:sldId id="278" r:id="rId6"/>
    <p:sldId id="264" r:id="rId7"/>
    <p:sldId id="279" r:id="rId8"/>
    <p:sldId id="280" r:id="rId9"/>
    <p:sldId id="281" r:id="rId10"/>
    <p:sldId id="265"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事業概要" id="{A004F603-AC86-44D0-8C57-9189593CD851}">
          <p14:sldIdLst>
            <p14:sldId id="256"/>
            <p14:sldId id="260"/>
            <p14:sldId id="277"/>
            <p14:sldId id="259"/>
            <p14:sldId id="278"/>
            <p14:sldId id="264"/>
            <p14:sldId id="279"/>
            <p14:sldId id="280"/>
            <p14:sldId id="281"/>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CCFFCC"/>
    <a:srgbClr val="CCFF66"/>
    <a:srgbClr val="33CCCC"/>
    <a:srgbClr val="009999"/>
    <a:srgbClr val="FF5050"/>
    <a:srgbClr val="339933"/>
    <a:srgbClr val="00CC6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showGuides="1">
      <p:cViewPr varScale="1">
        <p:scale>
          <a:sx n="69" d="100"/>
          <a:sy n="69" d="100"/>
        </p:scale>
        <p:origin x="4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zuki01" userId="f6053127-54f7-4ba7-9aa4-5e5b85970e3d" providerId="ADAL" clId="{759764A5-2DAF-45DC-B96D-01C056999796}"/>
    <pc:docChg chg="custSel modSld">
      <pc:chgData name="mikazuki01" userId="f6053127-54f7-4ba7-9aa4-5e5b85970e3d" providerId="ADAL" clId="{759764A5-2DAF-45DC-B96D-01C056999796}" dt="2026-03-03T02:24:48.539" v="63" actId="27636"/>
      <pc:docMkLst>
        <pc:docMk/>
      </pc:docMkLst>
      <pc:sldChg chg="modSp mod">
        <pc:chgData name="mikazuki01" userId="f6053127-54f7-4ba7-9aa4-5e5b85970e3d" providerId="ADAL" clId="{759764A5-2DAF-45DC-B96D-01C056999796}" dt="2026-03-03T02:24:48.539" v="63" actId="27636"/>
        <pc:sldMkLst>
          <pc:docMk/>
          <pc:sldMk cId="3246880845" sldId="256"/>
        </pc:sldMkLst>
        <pc:spChg chg="mod">
          <ac:chgData name="mikazuki01" userId="f6053127-54f7-4ba7-9aa4-5e5b85970e3d" providerId="ADAL" clId="{759764A5-2DAF-45DC-B96D-01C056999796}" dt="2026-03-03T02:24:48.539" v="63" actId="27636"/>
          <ac:spMkLst>
            <pc:docMk/>
            <pc:sldMk cId="3246880845" sldId="256"/>
            <ac:spMk id="2" creationId="{56249640-096F-4476-0923-B0DB525DA543}"/>
          </ac:spMkLst>
        </pc:spChg>
      </pc:sldChg>
      <pc:sldChg chg="modSp mod">
        <pc:chgData name="mikazuki01" userId="f6053127-54f7-4ba7-9aa4-5e5b85970e3d" providerId="ADAL" clId="{759764A5-2DAF-45DC-B96D-01C056999796}" dt="2026-03-03T00:25:23.916" v="50" actId="20577"/>
        <pc:sldMkLst>
          <pc:docMk/>
          <pc:sldMk cId="2897316109" sldId="259"/>
        </pc:sldMkLst>
        <pc:spChg chg="mod">
          <ac:chgData name="mikazuki01" userId="f6053127-54f7-4ba7-9aa4-5e5b85970e3d" providerId="ADAL" clId="{759764A5-2DAF-45DC-B96D-01C056999796}" dt="2026-03-03T00:25:23.916" v="50" actId="20577"/>
          <ac:spMkLst>
            <pc:docMk/>
            <pc:sldMk cId="2897316109" sldId="259"/>
            <ac:spMk id="7" creationId="{217DD420-6A5A-8270-FDFB-8CAAA628E22A}"/>
          </ac:spMkLst>
        </pc:spChg>
      </pc:sldChg>
      <pc:sldChg chg="modSp mod">
        <pc:chgData name="mikazuki01" userId="f6053127-54f7-4ba7-9aa4-5e5b85970e3d" providerId="ADAL" clId="{759764A5-2DAF-45DC-B96D-01C056999796}" dt="2026-03-03T00:24:13.216" v="40" actId="113"/>
        <pc:sldMkLst>
          <pc:docMk/>
          <pc:sldMk cId="1964610845" sldId="260"/>
        </pc:sldMkLst>
        <pc:spChg chg="mod">
          <ac:chgData name="mikazuki01" userId="f6053127-54f7-4ba7-9aa4-5e5b85970e3d" providerId="ADAL" clId="{759764A5-2DAF-45DC-B96D-01C056999796}" dt="2026-03-03T00:24:13.216" v="40" actId="113"/>
          <ac:spMkLst>
            <pc:docMk/>
            <pc:sldMk cId="1964610845" sldId="260"/>
            <ac:spMk id="33" creationId="{D42E04B7-DF71-8FE6-A6D4-8F1D7548C675}"/>
          </ac:spMkLst>
        </pc:spChg>
      </pc:sldChg>
      <pc:sldChg chg="modSp mod">
        <pc:chgData name="mikazuki01" userId="f6053127-54f7-4ba7-9aa4-5e5b85970e3d" providerId="ADAL" clId="{759764A5-2DAF-45DC-B96D-01C056999796}" dt="2026-03-03T00:26:02.447" v="51" actId="207"/>
        <pc:sldMkLst>
          <pc:docMk/>
          <pc:sldMk cId="1809008775" sldId="264"/>
        </pc:sldMkLst>
        <pc:spChg chg="mod">
          <ac:chgData name="mikazuki01" userId="f6053127-54f7-4ba7-9aa4-5e5b85970e3d" providerId="ADAL" clId="{759764A5-2DAF-45DC-B96D-01C056999796}" dt="2026-03-03T00:26:02.447" v="51" actId="207"/>
          <ac:spMkLst>
            <pc:docMk/>
            <pc:sldMk cId="1809008775" sldId="264"/>
            <ac:spMk id="10" creationId="{6E352C2F-1190-CB04-28C6-1AAF989D572A}"/>
          </ac:spMkLst>
        </pc:spChg>
      </pc:sldChg>
      <pc:sldChg chg="modSp mod">
        <pc:chgData name="mikazuki01" userId="f6053127-54f7-4ba7-9aa4-5e5b85970e3d" providerId="ADAL" clId="{759764A5-2DAF-45DC-B96D-01C056999796}" dt="2026-03-03T00:29:25.810" v="61" actId="20577"/>
        <pc:sldMkLst>
          <pc:docMk/>
          <pc:sldMk cId="2228774117" sldId="265"/>
        </pc:sldMkLst>
        <pc:spChg chg="mod">
          <ac:chgData name="mikazuki01" userId="f6053127-54f7-4ba7-9aa4-5e5b85970e3d" providerId="ADAL" clId="{759764A5-2DAF-45DC-B96D-01C056999796}" dt="2026-03-03T00:28:35.079" v="60" actId="20577"/>
          <ac:spMkLst>
            <pc:docMk/>
            <pc:sldMk cId="2228774117" sldId="265"/>
            <ac:spMk id="8" creationId="{44593DB4-D112-A0C2-F5F3-2E4EA49873B9}"/>
          </ac:spMkLst>
        </pc:spChg>
        <pc:spChg chg="mod">
          <ac:chgData name="mikazuki01" userId="f6053127-54f7-4ba7-9aa4-5e5b85970e3d" providerId="ADAL" clId="{759764A5-2DAF-45DC-B96D-01C056999796}" dt="2026-03-03T00:29:25.810" v="61" actId="20577"/>
          <ac:spMkLst>
            <pc:docMk/>
            <pc:sldMk cId="2228774117" sldId="265"/>
            <ac:spMk id="10" creationId="{15261228-6975-8E93-BC62-E22B403EE8FA}"/>
          </ac:spMkLst>
        </pc:spChg>
      </pc:sldChg>
      <pc:sldChg chg="modSp mod">
        <pc:chgData name="mikazuki01" userId="f6053127-54f7-4ba7-9aa4-5e5b85970e3d" providerId="ADAL" clId="{759764A5-2DAF-45DC-B96D-01C056999796}" dt="2026-03-03T00:22:37.616" v="6" actId="1035"/>
        <pc:sldMkLst>
          <pc:docMk/>
          <pc:sldMk cId="581435490" sldId="277"/>
        </pc:sldMkLst>
        <pc:spChg chg="mod">
          <ac:chgData name="mikazuki01" userId="f6053127-54f7-4ba7-9aa4-5e5b85970e3d" providerId="ADAL" clId="{759764A5-2DAF-45DC-B96D-01C056999796}" dt="2026-03-03T00:22:37.616" v="6" actId="1035"/>
          <ac:spMkLst>
            <pc:docMk/>
            <pc:sldMk cId="581435490" sldId="277"/>
            <ac:spMk id="6" creationId="{08C59A3B-E9BA-7194-E58D-EDCA1863914F}"/>
          </ac:spMkLst>
        </pc:spChg>
      </pc:sldChg>
      <pc:sldChg chg="modSp mod">
        <pc:chgData name="mikazuki01" userId="f6053127-54f7-4ba7-9aa4-5e5b85970e3d" providerId="ADAL" clId="{759764A5-2DAF-45DC-B96D-01C056999796}" dt="2026-03-03T00:27:07.862" v="55" actId="20577"/>
        <pc:sldMkLst>
          <pc:docMk/>
          <pc:sldMk cId="1747151381" sldId="279"/>
        </pc:sldMkLst>
        <pc:spChg chg="mod">
          <ac:chgData name="mikazuki01" userId="f6053127-54f7-4ba7-9aa4-5e5b85970e3d" providerId="ADAL" clId="{759764A5-2DAF-45DC-B96D-01C056999796}" dt="2026-03-03T00:27:07.862" v="55" actId="20577"/>
          <ac:spMkLst>
            <pc:docMk/>
            <pc:sldMk cId="1747151381" sldId="279"/>
            <ac:spMk id="10" creationId="{DD181DDA-1078-69A8-0B9B-1DA619C749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953AD53-F140-1D86-EEF4-C62EF4A26D4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131A9B5-6393-93E1-1AE1-7695A7EB978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64F7D1C-5FA8-4D51-9CCE-3D844A8FECB1}" type="datetimeFigureOut">
              <a:rPr kumimoji="1" lang="ja-JP" altLang="en-US" smtClean="0"/>
              <a:t>2026/3/3</a:t>
            </a:fld>
            <a:endParaRPr kumimoji="1" lang="ja-JP" altLang="en-US"/>
          </a:p>
        </p:txBody>
      </p:sp>
      <p:sp>
        <p:nvSpPr>
          <p:cNvPr id="4" name="フッター プレースホルダー 3">
            <a:extLst>
              <a:ext uri="{FF2B5EF4-FFF2-40B4-BE49-F238E27FC236}">
                <a16:creationId xmlns:a16="http://schemas.microsoft.com/office/drawing/2014/main" id="{999A910E-84F5-B6AD-A44D-7F9ECC5BADE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4C6AD61-93C4-ECD9-C84A-0147FE649C9F}"/>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803C0C1-7FBA-4E4A-8B59-E27296B27C19}" type="slidenum">
              <a:rPr kumimoji="1" lang="ja-JP" altLang="en-US" smtClean="0"/>
              <a:t>‹#›</a:t>
            </a:fld>
            <a:endParaRPr kumimoji="1" lang="ja-JP" altLang="en-US"/>
          </a:p>
        </p:txBody>
      </p:sp>
    </p:spTree>
    <p:extLst>
      <p:ext uri="{BB962C8B-B14F-4D97-AF65-F5344CB8AC3E}">
        <p14:creationId xmlns:p14="http://schemas.microsoft.com/office/powerpoint/2010/main" val="2839515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92A93FF3-9016-43CB-A913-C73A5218E07F}"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50CC6F1-9124-47C0-A759-E15F4DEA4796}" type="slidenum">
              <a:rPr kumimoji="1" lang="ja-JP" altLang="en-US" smtClean="0"/>
              <a:t>‹#›</a:t>
            </a:fld>
            <a:endParaRPr kumimoji="1" lang="ja-JP" altLang="en-US"/>
          </a:p>
        </p:txBody>
      </p:sp>
    </p:spTree>
    <p:extLst>
      <p:ext uri="{BB962C8B-B14F-4D97-AF65-F5344CB8AC3E}">
        <p14:creationId xmlns:p14="http://schemas.microsoft.com/office/powerpoint/2010/main" val="24030268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038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64896-0DE3-0D00-4011-13EFBB3175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E9D9F7-D606-94CE-7CCA-9BD249DAE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FF65747-A3F1-EC74-8430-1B823140053C}"/>
              </a:ext>
            </a:extLst>
          </p:cNvPr>
          <p:cNvSpPr>
            <a:spLocks noGrp="1"/>
          </p:cNvSpPr>
          <p:nvPr>
            <p:ph type="dt" sz="half" idx="10"/>
          </p:nvPr>
        </p:nvSpPr>
        <p:spPr/>
        <p:txBody>
          <a:bodyPr/>
          <a:lstStyle/>
          <a:p>
            <a:fld id="{EF06A9AA-C4FD-4E86-8DBB-42390E2EA339}"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CC5067EC-79D4-29A8-4457-BA8DC060D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0C63B7-89DA-31C2-F94C-D385990CCE47}"/>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91312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C7F7B-40DA-3B1D-4EF5-A8C46CCC7E6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F03FD4-F502-B667-112C-CA0A69F3D7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7AFE80-E4D4-2C5F-5814-5340DE4C9624}"/>
              </a:ext>
            </a:extLst>
          </p:cNvPr>
          <p:cNvSpPr>
            <a:spLocks noGrp="1"/>
          </p:cNvSpPr>
          <p:nvPr>
            <p:ph type="dt" sz="half" idx="10"/>
          </p:nvPr>
        </p:nvSpPr>
        <p:spPr/>
        <p:txBody>
          <a:bodyPr/>
          <a:lstStyle/>
          <a:p>
            <a:fld id="{2BF0581A-D5F0-4D0E-B393-49F115661AFF}"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876E686E-F53A-A536-47AA-B61011CD7D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588344-9E5E-0C41-E3C5-9292FEE0220E}"/>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277052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50722D-D80B-6320-C3BF-FCFDE95ED6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0179C0-0220-22C0-8537-7B3A8C934FC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50030D-E73B-5C47-6F3F-23FD0616C44C}"/>
              </a:ext>
            </a:extLst>
          </p:cNvPr>
          <p:cNvSpPr>
            <a:spLocks noGrp="1"/>
          </p:cNvSpPr>
          <p:nvPr>
            <p:ph type="dt" sz="half" idx="10"/>
          </p:nvPr>
        </p:nvSpPr>
        <p:spPr/>
        <p:txBody>
          <a:bodyPr/>
          <a:lstStyle/>
          <a:p>
            <a:fld id="{EB1AA599-D3DB-4DD4-B819-348C55BC465D}"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400DB544-C86A-3F05-2028-29C684A2B8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7D54ED-CD04-6631-493F-925664F4B56F}"/>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67539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F7502-5B78-E850-C2AF-34523381B0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C9FE35-B519-1D43-240A-4CF76B0C79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27A289-5149-D66E-9662-650B7FE310FD}"/>
              </a:ext>
            </a:extLst>
          </p:cNvPr>
          <p:cNvSpPr>
            <a:spLocks noGrp="1"/>
          </p:cNvSpPr>
          <p:nvPr>
            <p:ph type="dt" sz="half" idx="10"/>
          </p:nvPr>
        </p:nvSpPr>
        <p:spPr/>
        <p:txBody>
          <a:bodyPr/>
          <a:lstStyle/>
          <a:p>
            <a:fld id="{EE2CF3C1-84D3-46C9-A0F9-2D18EFDE264C}"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4490202D-62B5-CBE6-223E-B7F00C3378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7C4D19-019B-C895-0899-1073198FA003}"/>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68968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2719A-0FF9-4942-C700-738B9038BB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6CC5B1-1FB3-F338-277D-B933D321F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C3C2BF-240A-6B75-C0FD-CD15600EB492}"/>
              </a:ext>
            </a:extLst>
          </p:cNvPr>
          <p:cNvSpPr>
            <a:spLocks noGrp="1"/>
          </p:cNvSpPr>
          <p:nvPr>
            <p:ph type="dt" sz="half" idx="10"/>
          </p:nvPr>
        </p:nvSpPr>
        <p:spPr/>
        <p:txBody>
          <a:bodyPr/>
          <a:lstStyle/>
          <a:p>
            <a:fld id="{FEC45825-1F25-4F9F-BD68-66B7F178BBB4}"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E218C0A5-75E2-6A27-2B9D-7C06AB2FD1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C4AA29-7EA4-7F15-189A-5193E4E56179}"/>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18084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4B7CC-903A-3632-5949-50258C280D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A7DAC0-8084-AC90-63FA-B2709FA325D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D1C783-FDD5-4E63-1A3C-FF491D49CF3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9B57A7-1FED-FA4F-FBD1-9D529A4A83A1}"/>
              </a:ext>
            </a:extLst>
          </p:cNvPr>
          <p:cNvSpPr>
            <a:spLocks noGrp="1"/>
          </p:cNvSpPr>
          <p:nvPr>
            <p:ph type="dt" sz="half" idx="10"/>
          </p:nvPr>
        </p:nvSpPr>
        <p:spPr/>
        <p:txBody>
          <a:bodyPr/>
          <a:lstStyle/>
          <a:p>
            <a:fld id="{532E31C6-9C42-45D4-8E98-761C2ACEC0E7}" type="datetime1">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655026CA-41E2-831C-896B-86AB2721B3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F3BEEE-BBBF-2E23-1EEE-BF9DD0AB7454}"/>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68348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AF7B2-92EE-5EFA-40FE-5D222BFC8C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AA51FE-044A-33BE-FF63-D9F8FEEC0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6850BB-1D5F-CF89-8CE2-3D49059A42E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E44497-457E-144C-6179-552D6647F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9970F8-E1E4-8E72-EF2C-92F88A16B51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8D0BAA-92C0-F5DA-9B94-D1BC7A2AA504}"/>
              </a:ext>
            </a:extLst>
          </p:cNvPr>
          <p:cNvSpPr>
            <a:spLocks noGrp="1"/>
          </p:cNvSpPr>
          <p:nvPr>
            <p:ph type="dt" sz="half" idx="10"/>
          </p:nvPr>
        </p:nvSpPr>
        <p:spPr/>
        <p:txBody>
          <a:bodyPr/>
          <a:lstStyle/>
          <a:p>
            <a:fld id="{73BD13B1-8425-4EB4-8057-AEE5EDFBAF6D}" type="datetime1">
              <a:rPr kumimoji="1" lang="ja-JP" altLang="en-US" smtClean="0"/>
              <a:t>2026/3/3</a:t>
            </a:fld>
            <a:endParaRPr kumimoji="1" lang="ja-JP" altLang="en-US"/>
          </a:p>
        </p:txBody>
      </p:sp>
      <p:sp>
        <p:nvSpPr>
          <p:cNvPr id="8" name="フッター プレースホルダー 7">
            <a:extLst>
              <a:ext uri="{FF2B5EF4-FFF2-40B4-BE49-F238E27FC236}">
                <a16:creationId xmlns:a16="http://schemas.microsoft.com/office/drawing/2014/main" id="{8A5CF4F0-E1A2-45C7-836C-B4CBB6B3698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D2FEC6-02E0-95C7-3617-332A2C88D0FA}"/>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3870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297CD-4913-F0AB-8A65-7A5A9F5E3EF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3DA56DD-27FD-295F-9D79-409F4BFF7B41}"/>
              </a:ext>
            </a:extLst>
          </p:cNvPr>
          <p:cNvSpPr>
            <a:spLocks noGrp="1"/>
          </p:cNvSpPr>
          <p:nvPr>
            <p:ph type="dt" sz="half" idx="10"/>
          </p:nvPr>
        </p:nvSpPr>
        <p:spPr/>
        <p:txBody>
          <a:bodyPr/>
          <a:lstStyle/>
          <a:p>
            <a:fld id="{3945DD02-30DC-47FA-96B8-747BFB40AE7A}" type="datetime1">
              <a:rPr kumimoji="1" lang="ja-JP" altLang="en-US" smtClean="0"/>
              <a:t>2026/3/3</a:t>
            </a:fld>
            <a:endParaRPr kumimoji="1" lang="ja-JP" altLang="en-US"/>
          </a:p>
        </p:txBody>
      </p:sp>
      <p:sp>
        <p:nvSpPr>
          <p:cNvPr id="4" name="フッター プレースホルダー 3">
            <a:extLst>
              <a:ext uri="{FF2B5EF4-FFF2-40B4-BE49-F238E27FC236}">
                <a16:creationId xmlns:a16="http://schemas.microsoft.com/office/drawing/2014/main" id="{A4FB9A86-B67A-7BF8-02C9-84D39F4F950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E68C178-A75C-316E-D552-B235D6D00867}"/>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35872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644AEC-E88B-16EC-2784-849214FDAC86}"/>
              </a:ext>
            </a:extLst>
          </p:cNvPr>
          <p:cNvSpPr>
            <a:spLocks noGrp="1"/>
          </p:cNvSpPr>
          <p:nvPr>
            <p:ph type="dt" sz="half" idx="10"/>
          </p:nvPr>
        </p:nvSpPr>
        <p:spPr/>
        <p:txBody>
          <a:bodyPr/>
          <a:lstStyle/>
          <a:p>
            <a:fld id="{3E1224DF-783E-45D7-906F-E812D1943B72}" type="datetime1">
              <a:rPr kumimoji="1" lang="ja-JP" altLang="en-US" smtClean="0"/>
              <a:t>2026/3/3</a:t>
            </a:fld>
            <a:endParaRPr kumimoji="1" lang="ja-JP" altLang="en-US"/>
          </a:p>
        </p:txBody>
      </p:sp>
      <p:sp>
        <p:nvSpPr>
          <p:cNvPr id="3" name="フッター プレースホルダー 2">
            <a:extLst>
              <a:ext uri="{FF2B5EF4-FFF2-40B4-BE49-F238E27FC236}">
                <a16:creationId xmlns:a16="http://schemas.microsoft.com/office/drawing/2014/main" id="{7B13F04F-5621-CF8A-F62A-450BE0A9A8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6E963FA-5BDD-FEB4-11EB-6C2EBB71E031}"/>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7241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93C88-564D-0A0A-0F2E-47724BFCC2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00EC24-0D11-B126-C439-DDC162529F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EAE3750-6504-34BB-38EB-3FAA44F02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575CD8-9D20-6E66-44E5-BAC856AFA8BD}"/>
              </a:ext>
            </a:extLst>
          </p:cNvPr>
          <p:cNvSpPr>
            <a:spLocks noGrp="1"/>
          </p:cNvSpPr>
          <p:nvPr>
            <p:ph type="dt" sz="half" idx="10"/>
          </p:nvPr>
        </p:nvSpPr>
        <p:spPr/>
        <p:txBody>
          <a:bodyPr/>
          <a:lstStyle/>
          <a:p>
            <a:fld id="{F5418DFA-F52F-4DC8-AEAC-0534316D0BBB}" type="datetime1">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CE02DC2D-E554-349C-A9DC-9C49FDC706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56AA47-812B-2294-9613-3EF431C20C0E}"/>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242521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1EDBE-F8BD-0855-646E-84794E142F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C2F7D26-A07F-4CEB-2944-B807F03B6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361F6F0-E7DE-98D1-1966-7A778E5BE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4F3AD0-C731-BFC0-D5B8-0DB73E8F4870}"/>
              </a:ext>
            </a:extLst>
          </p:cNvPr>
          <p:cNvSpPr>
            <a:spLocks noGrp="1"/>
          </p:cNvSpPr>
          <p:nvPr>
            <p:ph type="dt" sz="half" idx="10"/>
          </p:nvPr>
        </p:nvSpPr>
        <p:spPr/>
        <p:txBody>
          <a:bodyPr/>
          <a:lstStyle/>
          <a:p>
            <a:fld id="{15AD9227-DC5B-4AC6-BF4E-E6096017A30B}" type="datetime1">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D4279FF4-FF99-E123-C0C6-442292DF95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2F1E66-E7AB-3585-18A8-66988D6CF275}"/>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25329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BB757DF-E24A-1EF5-97FF-8FEEFB13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C87947-90E3-8763-F6EE-DF3137F46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38DFB9-FBE1-C1CD-AC8B-83A29569F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38356-2AB8-402A-8A3E-217B5F519AE0}"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4E711AF7-810A-5BDC-A4DE-E69E25B38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71BEE9-6649-EFE9-898E-19DFC9BB2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300039969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9640-096F-4476-0923-B0DB525DA543}"/>
              </a:ext>
            </a:extLst>
          </p:cNvPr>
          <p:cNvSpPr>
            <a:spLocks noGrp="1"/>
          </p:cNvSpPr>
          <p:nvPr>
            <p:ph type="ctrTitle"/>
          </p:nvPr>
        </p:nvSpPr>
        <p:spPr>
          <a:xfrm>
            <a:off x="559111" y="994718"/>
            <a:ext cx="11315684" cy="5325686"/>
          </a:xfrm>
        </p:spPr>
        <p:txBody>
          <a:bodyPr vert="horz" lIns="91440" tIns="45720" rIns="91440" bIns="45720" rtlCol="0" anchor="t">
            <a:normAutofit/>
          </a:bodyPr>
          <a:lstStyle/>
          <a:p>
            <a:pPr algn="l">
              <a:spcBef>
                <a:spcPts val="1000"/>
              </a:spcBef>
            </a:pPr>
            <a:r>
              <a:rPr lang="ja-JP" altLang="en-US" sz="2800" dirty="0">
                <a:latin typeface="HGPｺﾞｼｯｸM" panose="020B0600000000000000" pitchFamily="50" charset="-128"/>
                <a:ea typeface="HGPｺﾞｼｯｸM" panose="020B0600000000000000" pitchFamily="50" charset="-128"/>
              </a:rPr>
              <a:t>　　　　　　　　　</a:t>
            </a:r>
            <a:br>
              <a:rPr lang="en-US" altLang="ja-JP" sz="3000" i="1" dirty="0">
                <a:latin typeface="HGPｺﾞｼｯｸM" panose="020B0600000000000000" pitchFamily="50" charset="-128"/>
                <a:ea typeface="HGPｺﾞｼｯｸM" panose="020B0600000000000000" pitchFamily="50" charset="-128"/>
                <a:cs typeface="+mn-cs"/>
              </a:rPr>
            </a:br>
            <a:r>
              <a:rPr lang="ja-JP" altLang="en-US" sz="3000" i="1" dirty="0">
                <a:latin typeface="HGPｺﾞｼｯｸM" panose="020B0600000000000000" pitchFamily="50" charset="-128"/>
                <a:ea typeface="HGPｺﾞｼｯｸM" panose="020B0600000000000000" pitchFamily="50" charset="-128"/>
                <a:cs typeface="+mn-cs"/>
              </a:rPr>
              <a:t>　　　　　　　　　　　　　</a:t>
            </a:r>
            <a:r>
              <a:rPr lang="ja-JP" altLang="en-US" sz="3000" dirty="0">
                <a:latin typeface="HGPｺﾞｼｯｸM" panose="020B0600000000000000" pitchFamily="50" charset="-128"/>
                <a:ea typeface="HGPｺﾞｼｯｸM" panose="020B0600000000000000" pitchFamily="50" charset="-128"/>
                <a:cs typeface="+mn-cs"/>
              </a:rPr>
              <a:t>事業の紹介・観光実態レポート</a:t>
            </a:r>
            <a:br>
              <a:rPr lang="en-US" altLang="ja-JP" sz="2800" dirty="0">
                <a:latin typeface="HGPｺﾞｼｯｸM" panose="020B0600000000000000" pitchFamily="50" charset="-128"/>
                <a:ea typeface="HGPｺﾞｼｯｸM" panose="020B0600000000000000" pitchFamily="50" charset="-128"/>
                <a:cs typeface="+mn-cs"/>
              </a:rPr>
            </a:br>
            <a:br>
              <a:rPr lang="en-US" altLang="ja-JP" sz="2800" dirty="0">
                <a:latin typeface="HGS教科書体" panose="02020600000000000000" pitchFamily="18" charset="-128"/>
                <a:ea typeface="HGS教科書体" panose="02020600000000000000" pitchFamily="18" charset="-128"/>
                <a:cs typeface="+mn-cs"/>
              </a:rPr>
            </a:br>
            <a:r>
              <a:rPr lang="ja-JP" altLang="en-US" sz="2800">
                <a:latin typeface="HGS教科書体" panose="02020600000000000000" pitchFamily="18" charset="-128"/>
                <a:ea typeface="HGS教科書体" panose="02020600000000000000" pitchFamily="18" charset="-128"/>
                <a:cs typeface="+mn-cs"/>
              </a:rPr>
              <a:t>　</a:t>
            </a:r>
            <a:r>
              <a:rPr lang="ja-JP" altLang="en-US" sz="2800">
                <a:latin typeface="HGPｺﾞｼｯｸM" panose="020B0600000000000000" pitchFamily="50" charset="-128"/>
                <a:ea typeface="HGPｺﾞｼｯｸM" panose="020B0600000000000000" pitchFamily="50" charset="-128"/>
              </a:rPr>
              <a:t>　</a:t>
            </a:r>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PｺﾞｼｯｸM" panose="020B0600000000000000" pitchFamily="50" charset="-128"/>
                <a:ea typeface="HGPｺﾞｼｯｸM" panose="020B0600000000000000" pitchFamily="50" charset="-128"/>
              </a:rPr>
              <a:t>事業の紹介</a:t>
            </a:r>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S教科書体" panose="02020600000000000000" pitchFamily="18" charset="-128"/>
                <a:ea typeface="HGS教科書体" panose="02020600000000000000" pitchFamily="18" charset="-128"/>
              </a:rPr>
              <a:t>　</a:t>
            </a:r>
            <a:br>
              <a:rPr lang="en-US" altLang="ja-JP" sz="2800" dirty="0">
                <a:latin typeface="HGPｺﾞｼｯｸM" panose="020B0600000000000000" pitchFamily="50" charset="-128"/>
                <a:ea typeface="HGPｺﾞｼｯｸM" panose="020B0600000000000000" pitchFamily="50" charset="-128"/>
              </a:rPr>
            </a:br>
            <a:r>
              <a:rPr lang="ja-JP" altLang="en-US" sz="2800" dirty="0">
                <a:latin typeface="HGPｺﾞｼｯｸM" panose="020B0600000000000000" pitchFamily="50" charset="-128"/>
                <a:ea typeface="HGPｺﾞｼｯｸM" panose="020B0600000000000000" pitchFamily="50" charset="-128"/>
              </a:rPr>
              <a:t>　　</a:t>
            </a:r>
            <a:r>
              <a:rPr lang="en-US" altLang="ja-JP" sz="2800" dirty="0">
                <a:latin typeface="HGPｺﾞｼｯｸM" panose="020B0600000000000000" pitchFamily="50" charset="-128"/>
                <a:ea typeface="HGPｺﾞｼｯｸM" panose="020B0600000000000000" pitchFamily="50" charset="-128"/>
              </a:rPr>
              <a:t>Ⅰ</a:t>
            </a:r>
            <a:r>
              <a:rPr lang="ja-JP" altLang="en-US" sz="2800" dirty="0">
                <a:latin typeface="HGPｺﾞｼｯｸM" panose="020B0600000000000000" pitchFamily="50" charset="-128"/>
                <a:ea typeface="HGPｺﾞｼｯｸM" panose="020B0600000000000000" pitchFamily="50" charset="-128"/>
              </a:rPr>
              <a:t>　観光誘客事業</a:t>
            </a:r>
            <a:br>
              <a:rPr lang="en-US" altLang="ja-JP" sz="2800" dirty="0">
                <a:latin typeface="HGPｺﾞｼｯｸM" panose="020B0600000000000000" pitchFamily="50" charset="-128"/>
                <a:ea typeface="HGPｺﾞｼｯｸM" panose="020B0600000000000000" pitchFamily="50" charset="-128"/>
              </a:rPr>
            </a:br>
            <a:r>
              <a:rPr lang="ja-JP" altLang="en-US" sz="2800" dirty="0">
                <a:latin typeface="HGPｺﾞｼｯｸM" panose="020B0600000000000000" pitchFamily="50" charset="-128"/>
                <a:ea typeface="HGPｺﾞｼｯｸM" panose="020B0600000000000000" pitchFamily="50" charset="-128"/>
              </a:rPr>
              <a:t>　　　　⑴　外国客（インバウンド）の誘客</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⑵　広域観光事業</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a:t>
            </a:r>
            <a:br>
              <a:rPr lang="en-US" altLang="ja-JP" sz="28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cs typeface="+mn-cs"/>
              </a:rPr>
              <a:t> </a:t>
            </a:r>
            <a:r>
              <a:rPr lang="en-US" altLang="ja-JP" sz="2800" dirty="0">
                <a:latin typeface="HGPｺﾞｼｯｸM" panose="020B0600000000000000" pitchFamily="50" charset="-128"/>
                <a:ea typeface="HGPｺﾞｼｯｸM" panose="020B0600000000000000" pitchFamily="50" charset="-128"/>
                <a:cs typeface="+mn-cs"/>
              </a:rPr>
              <a:t>Ⅱ</a:t>
            </a:r>
            <a:r>
              <a:rPr lang="ja-JP" altLang="en-US" sz="2800" dirty="0">
                <a:latin typeface="HGPｺﾞｼｯｸM" panose="020B0600000000000000" pitchFamily="50" charset="-128"/>
                <a:ea typeface="HGPｺﾞｼｯｸM" panose="020B0600000000000000" pitchFamily="50" charset="-128"/>
                <a:cs typeface="+mn-cs"/>
              </a:rPr>
              <a:t>　観光実態調査</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a:t>
            </a:r>
            <a:r>
              <a:rPr lang="en-US" altLang="ja-JP" sz="2800" dirty="0">
                <a:latin typeface="HGPｺﾞｼｯｸM" panose="020B0600000000000000" pitchFamily="50" charset="-128"/>
                <a:ea typeface="HGPｺﾞｼｯｸM" panose="020B0600000000000000" pitchFamily="50" charset="-128"/>
                <a:cs typeface="+mn-cs"/>
              </a:rPr>
              <a:t>※</a:t>
            </a:r>
            <a:r>
              <a:rPr lang="ja-JP" altLang="en-US" sz="2800" dirty="0">
                <a:latin typeface="HGPｺﾞｼｯｸM" panose="020B0600000000000000" pitchFamily="50" charset="-128"/>
                <a:ea typeface="HGPｺﾞｼｯｸM" panose="020B0600000000000000" pitchFamily="50" charset="-128"/>
                <a:cs typeface="+mn-cs"/>
              </a:rPr>
              <a:t>この内容は、観光実態レポートをご覧ください。</a:t>
            </a:r>
            <a:br>
              <a:rPr lang="en-US" altLang="ja-JP" sz="2800" dirty="0">
                <a:solidFill>
                  <a:srgbClr val="FF0000"/>
                </a:solidFill>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br>
              <a:rPr lang="en-US" altLang="ja-JP" sz="2800" dirty="0">
                <a:latin typeface="HGS教科書体" panose="02020600000000000000" pitchFamily="18" charset="-128"/>
                <a:ea typeface="HGS教科書体" panose="02020600000000000000" pitchFamily="18" charset="-128"/>
                <a:cs typeface="+mn-cs"/>
              </a:rPr>
            </a:br>
            <a:endParaRPr lang="ja-JP" altLang="en-US" sz="2800" dirty="0">
              <a:latin typeface="HGS教科書体" panose="02020600000000000000" pitchFamily="18" charset="-128"/>
              <a:ea typeface="HGS教科書体" panose="02020600000000000000" pitchFamily="18" charset="-128"/>
              <a:cs typeface="+mn-cs"/>
            </a:endParaRPr>
          </a:p>
        </p:txBody>
      </p:sp>
      <p:sp>
        <p:nvSpPr>
          <p:cNvPr id="3" name="字幕 2">
            <a:extLst>
              <a:ext uri="{FF2B5EF4-FFF2-40B4-BE49-F238E27FC236}">
                <a16:creationId xmlns:a16="http://schemas.microsoft.com/office/drawing/2014/main" id="{6C75104A-18BE-316E-EE6D-927173069C7D}"/>
              </a:ext>
            </a:extLst>
          </p:cNvPr>
          <p:cNvSpPr>
            <a:spLocks noGrp="1"/>
          </p:cNvSpPr>
          <p:nvPr>
            <p:ph type="subTitle" idx="1"/>
          </p:nvPr>
        </p:nvSpPr>
        <p:spPr>
          <a:xfrm>
            <a:off x="10453190" y="972978"/>
            <a:ext cx="1738810" cy="500973"/>
          </a:xfrm>
        </p:spPr>
        <p:txBody>
          <a:bodyPr/>
          <a:lstStyle/>
          <a:p>
            <a:r>
              <a:rPr kumimoji="1" lang="en-US" altLang="ja-JP" dirty="0">
                <a:latin typeface="HGPｺﾞｼｯｸM" panose="020B0600000000000000" pitchFamily="50" charset="-128"/>
                <a:ea typeface="HGPｺﾞｼｯｸM" panose="020B0600000000000000" pitchFamily="50" charset="-128"/>
              </a:rPr>
              <a:t>R8.3.</a:t>
            </a:r>
            <a:r>
              <a:rPr kumimoji="1" lang="ja-JP" altLang="en-US" dirty="0">
                <a:latin typeface="HGPｺﾞｼｯｸM" panose="020B0600000000000000" pitchFamily="50" charset="-128"/>
                <a:ea typeface="HGPｺﾞｼｯｸM" panose="020B0600000000000000" pitchFamily="50" charset="-128"/>
              </a:rPr>
              <a:t>　</a:t>
            </a:r>
          </a:p>
        </p:txBody>
      </p:sp>
      <p:sp>
        <p:nvSpPr>
          <p:cNvPr id="4" name="正方形/長方形 3">
            <a:extLst>
              <a:ext uri="{FF2B5EF4-FFF2-40B4-BE49-F238E27FC236}">
                <a16:creationId xmlns:a16="http://schemas.microsoft.com/office/drawing/2014/main" id="{BD16E577-CF16-B806-6B1A-04509219A814}"/>
              </a:ext>
            </a:extLst>
          </p:cNvPr>
          <p:cNvSpPr/>
          <p:nvPr/>
        </p:nvSpPr>
        <p:spPr>
          <a:xfrm>
            <a:off x="0" y="-11575"/>
            <a:ext cx="12192000" cy="844952"/>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PｺﾞｼｯｸM" panose="020B0600000000000000" pitchFamily="50" charset="-128"/>
                <a:ea typeface="HGPｺﾞｼｯｸM" panose="020B0600000000000000" pitchFamily="50" charset="-128"/>
              </a:rPr>
              <a:t>（登録：地域連携ＤＭＯ法人）　　</a:t>
            </a:r>
            <a:br>
              <a:rPr lang="en-US" altLang="ja-JP" dirty="0">
                <a:latin typeface="HGPｺﾞｼｯｸM" panose="020B0600000000000000" pitchFamily="50" charset="-128"/>
                <a:ea typeface="HGPｺﾞｼｯｸM" panose="020B0600000000000000" pitchFamily="50" charset="-128"/>
              </a:rPr>
            </a:br>
            <a:r>
              <a:rPr lang="ja-JP" altLang="en-US" dirty="0">
                <a:latin typeface="HGPｺﾞｼｯｸM" panose="020B0600000000000000" pitchFamily="50" charset="-128"/>
                <a:ea typeface="HGPｺﾞｼｯｸM" panose="020B0600000000000000" pitchFamily="50" charset="-128"/>
              </a:rPr>
              <a:t>　　　　　　　　</a:t>
            </a:r>
            <a:r>
              <a:rPr lang="ja-JP" altLang="en-US" sz="2400" dirty="0">
                <a:latin typeface="HGPｺﾞｼｯｸM" panose="020B0600000000000000" pitchFamily="50" charset="-128"/>
                <a:ea typeface="HGPｺﾞｼｯｸM" panose="020B0600000000000000" pitchFamily="50" charset="-128"/>
              </a:rPr>
              <a:t>一般社団法人　人吉球磨観光地域づくり協議会　</a:t>
            </a:r>
            <a:endParaRPr kumimoji="1" lang="ja-JP" altLang="en-US" sz="2400" dirty="0"/>
          </a:p>
        </p:txBody>
      </p:sp>
      <p:sp>
        <p:nvSpPr>
          <p:cNvPr id="5" name="スライド番号プレースホルダー 4">
            <a:extLst>
              <a:ext uri="{FF2B5EF4-FFF2-40B4-BE49-F238E27FC236}">
                <a16:creationId xmlns:a16="http://schemas.microsoft.com/office/drawing/2014/main" id="{91054079-E6A5-875C-C00C-3EB6723F3840}"/>
              </a:ext>
            </a:extLst>
          </p:cNvPr>
          <p:cNvSpPr>
            <a:spLocks noGrp="1"/>
          </p:cNvSpPr>
          <p:nvPr>
            <p:ph type="sldNum" sz="quarter" idx="12"/>
          </p:nvPr>
        </p:nvSpPr>
        <p:spPr>
          <a:xfrm>
            <a:off x="9131595" y="6320404"/>
            <a:ext cx="2743200" cy="365125"/>
          </a:xfrm>
        </p:spPr>
        <p:txBody>
          <a:bodyPr/>
          <a:lstStyle/>
          <a:p>
            <a:fld id="{6239467C-65D1-418A-B1E8-95DE9D0996E4}" type="slidenum">
              <a:rPr kumimoji="1" lang="ja-JP" altLang="en-US" sz="1800" smtClean="0">
                <a:solidFill>
                  <a:schemeClr val="bg1"/>
                </a:solidFill>
              </a:rPr>
              <a:t>1</a:t>
            </a:fld>
            <a:endParaRPr kumimoji="1" lang="ja-JP" altLang="en-US" sz="1800" dirty="0">
              <a:solidFill>
                <a:schemeClr val="bg1"/>
              </a:solidFill>
            </a:endParaRPr>
          </a:p>
        </p:txBody>
      </p:sp>
      <p:sp>
        <p:nvSpPr>
          <p:cNvPr id="8" name="スライド番号プレースホルダー 4">
            <a:extLst>
              <a:ext uri="{FF2B5EF4-FFF2-40B4-BE49-F238E27FC236}">
                <a16:creationId xmlns:a16="http://schemas.microsoft.com/office/drawing/2014/main" id="{A241646D-E01A-1273-BA6A-4E30DDE4B285}"/>
              </a:ext>
            </a:extLst>
          </p:cNvPr>
          <p:cNvSpPr txBox="1">
            <a:spLocks/>
          </p:cNvSpPr>
          <p:nvPr/>
        </p:nvSpPr>
        <p:spPr>
          <a:xfrm>
            <a:off x="9155130" y="629866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39467C-65D1-418A-B1E8-95DE9D0996E4}" type="slidenum">
              <a:rPr lang="ja-JP" altLang="en-US" sz="1800" smtClean="0"/>
              <a:pPr/>
              <a:t>1</a:t>
            </a:fld>
            <a:endParaRPr lang="ja-JP" altLang="en-US" sz="1800" dirty="0"/>
          </a:p>
        </p:txBody>
      </p:sp>
    </p:spTree>
    <p:extLst>
      <p:ext uri="{BB962C8B-B14F-4D97-AF65-F5344CB8AC3E}">
        <p14:creationId xmlns:p14="http://schemas.microsoft.com/office/powerpoint/2010/main" val="324688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id="{D4C1DF20-1A72-AF54-1FA0-65E8ADABD16E}"/>
              </a:ext>
            </a:extLst>
          </p:cNvPr>
          <p:cNvSpPr/>
          <p:nvPr/>
        </p:nvSpPr>
        <p:spPr>
          <a:xfrm>
            <a:off x="517540" y="317191"/>
            <a:ext cx="11001970" cy="6296660"/>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3" name="スライド番号プレースホルダー 2">
            <a:extLst>
              <a:ext uri="{FF2B5EF4-FFF2-40B4-BE49-F238E27FC236}">
                <a16:creationId xmlns:a16="http://schemas.microsoft.com/office/drawing/2014/main" id="{39C81551-3A18-EEDF-5654-9B14E118DE8A}"/>
              </a:ext>
            </a:extLst>
          </p:cNvPr>
          <p:cNvSpPr>
            <a:spLocks noGrp="1"/>
          </p:cNvSpPr>
          <p:nvPr>
            <p:ph type="sldNum" sz="quarter" idx="12"/>
          </p:nvPr>
        </p:nvSpPr>
        <p:spPr>
          <a:xfrm>
            <a:off x="9141822" y="6342632"/>
            <a:ext cx="2743200" cy="365125"/>
          </a:xfrm>
        </p:spPr>
        <p:txBody>
          <a:bodyPr/>
          <a:lstStyle/>
          <a:p>
            <a:fld id="{6239467C-65D1-418A-B1E8-95DE9D0996E4}" type="slidenum">
              <a:rPr kumimoji="1" lang="ja-JP" altLang="en-US" sz="1800" smtClean="0">
                <a:solidFill>
                  <a:schemeClr val="tx1"/>
                </a:solidFill>
              </a:rPr>
              <a:t>10</a:t>
            </a:fld>
            <a:endParaRPr kumimoji="1" lang="ja-JP" altLang="en-US" sz="1800" dirty="0">
              <a:solidFill>
                <a:schemeClr val="tx1"/>
              </a:solidFill>
            </a:endParaRPr>
          </a:p>
        </p:txBody>
      </p:sp>
      <p:pic>
        <p:nvPicPr>
          <p:cNvPr id="5" name="図 4" descr="グラフ, 棒グラフ, ウォーターフォール図&#10;&#10;AI 生成コンテンツは誤りを含む可能性があります。">
            <a:extLst>
              <a:ext uri="{FF2B5EF4-FFF2-40B4-BE49-F238E27FC236}">
                <a16:creationId xmlns:a16="http://schemas.microsoft.com/office/drawing/2014/main" id="{53274405-E1CE-AAE3-DE33-2F37A436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813" y="1148188"/>
            <a:ext cx="6087982" cy="2161925"/>
          </a:xfrm>
          <a:prstGeom prst="rect">
            <a:avLst/>
          </a:prstGeom>
        </p:spPr>
      </p:pic>
      <p:pic>
        <p:nvPicPr>
          <p:cNvPr id="13" name="図 12" descr="テーブル&#10;&#10;AI 生成コンテンツは誤りを含む可能性があります。">
            <a:extLst>
              <a:ext uri="{FF2B5EF4-FFF2-40B4-BE49-F238E27FC236}">
                <a16:creationId xmlns:a16="http://schemas.microsoft.com/office/drawing/2014/main" id="{231DFCCC-D7D7-6F1B-BEAF-86E075749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25" y="3202179"/>
            <a:ext cx="6766245" cy="3411672"/>
          </a:xfrm>
          <a:prstGeom prst="rect">
            <a:avLst/>
          </a:prstGeom>
        </p:spPr>
      </p:pic>
      <p:sp>
        <p:nvSpPr>
          <p:cNvPr id="10" name="テキスト ボックス 9">
            <a:extLst>
              <a:ext uri="{FF2B5EF4-FFF2-40B4-BE49-F238E27FC236}">
                <a16:creationId xmlns:a16="http://schemas.microsoft.com/office/drawing/2014/main" id="{15261228-6975-8E93-BC62-E22B403EE8FA}"/>
              </a:ext>
            </a:extLst>
          </p:cNvPr>
          <p:cNvSpPr txBox="1"/>
          <p:nvPr/>
        </p:nvSpPr>
        <p:spPr>
          <a:xfrm>
            <a:off x="7262965" y="3465521"/>
            <a:ext cx="4068650" cy="2977738"/>
          </a:xfrm>
          <a:prstGeom prst="rect">
            <a:avLst/>
          </a:prstGeom>
          <a:solidFill>
            <a:schemeClr val="accent6">
              <a:lumMod val="40000"/>
              <a:lumOff val="60000"/>
            </a:schemeClr>
          </a:solidFill>
          <a:ln w="19050">
            <a:solidFill>
              <a:schemeClr val="tx1"/>
            </a:solidFill>
          </a:ln>
        </p:spPr>
        <p:txBody>
          <a:bodyPr wrap="square" rtlCol="0">
            <a:spAutoFit/>
          </a:bodyPr>
          <a:lstStyle/>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●インバウンド客</a:t>
            </a:r>
            <a:endParaRPr lang="en-US" altLang="ja-JP" spc="17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 韓国が</a:t>
            </a:r>
            <a:r>
              <a:rPr lang="en-US" altLang="ja-JP" spc="170" dirty="0">
                <a:solidFill>
                  <a:srgbClr val="001F5F"/>
                </a:solidFill>
                <a:latin typeface="MS UI Gothic" panose="020B0600070205080204" pitchFamily="50" charset="-128"/>
                <a:ea typeface="MS UI Gothic" panose="020B0600070205080204" pitchFamily="50" charset="-128"/>
                <a:cs typeface="MS UI Gothic"/>
              </a:rPr>
              <a:t>66.5</a:t>
            </a:r>
            <a:r>
              <a:rPr lang="ja-JP" altLang="en-US" spc="170" dirty="0">
                <a:solidFill>
                  <a:srgbClr val="001F5F"/>
                </a:solidFill>
                <a:latin typeface="MS UI Gothic" panose="020B0600070205080204" pitchFamily="50" charset="-128"/>
                <a:ea typeface="MS UI Gothic" panose="020B0600070205080204" pitchFamily="50" charset="-128"/>
                <a:cs typeface="MS UI Gothic"/>
              </a:rPr>
              <a:t>％を筆頭に台湾、香港、中国を併せて</a:t>
            </a:r>
            <a:r>
              <a:rPr lang="en-US" altLang="ja-JP" spc="170" dirty="0">
                <a:solidFill>
                  <a:srgbClr val="001F5F"/>
                </a:solidFill>
                <a:latin typeface="MS UI Gothic" panose="020B0600070205080204" pitchFamily="50" charset="-128"/>
                <a:ea typeface="MS UI Gothic" panose="020B0600070205080204" pitchFamily="50" charset="-128"/>
                <a:cs typeface="MS UI Gothic"/>
              </a:rPr>
              <a:t>91</a:t>
            </a:r>
            <a:r>
              <a:rPr lang="ja-JP" altLang="en-US" spc="170" dirty="0">
                <a:solidFill>
                  <a:srgbClr val="001F5F"/>
                </a:solidFill>
                <a:latin typeface="MS UI Gothic" panose="020B0600070205080204" pitchFamily="50" charset="-128"/>
                <a:ea typeface="MS UI Gothic" panose="020B0600070205080204" pitchFamily="50" charset="-128"/>
                <a:cs typeface="MS UI Gothic"/>
              </a:rPr>
              <a:t>％（</a:t>
            </a:r>
            <a:r>
              <a:rPr lang="en-US" altLang="ja-JP" spc="170" dirty="0">
                <a:solidFill>
                  <a:srgbClr val="001F5F"/>
                </a:solidFill>
                <a:latin typeface="MS UI Gothic" panose="020B0600070205080204" pitchFamily="50" charset="-128"/>
                <a:ea typeface="MS UI Gothic" panose="020B0600070205080204" pitchFamily="50" charset="-128"/>
                <a:cs typeface="MS UI Gothic"/>
              </a:rPr>
              <a:t>2024</a:t>
            </a:r>
            <a:r>
              <a:rPr lang="ja-JP" altLang="en-US" spc="170" dirty="0">
                <a:solidFill>
                  <a:srgbClr val="001F5F"/>
                </a:solidFill>
                <a:latin typeface="MS UI Gothic" panose="020B0600070205080204" pitchFamily="50" charset="-128"/>
                <a:ea typeface="MS UI Gothic" panose="020B0600070205080204" pitchFamily="50" charset="-128"/>
                <a:cs typeface="MS UI Gothic"/>
              </a:rPr>
              <a:t>年）を占めています。</a:t>
            </a:r>
            <a:endParaRPr lang="en-US" altLang="ja-JP" spc="17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 誘客のターゲットは、台湾、香港、中国、台湾としており、それに沿った結果となっています。</a:t>
            </a:r>
            <a:endParaRPr lang="en-US" altLang="ja-JP" spc="17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 今後は、東南アジア、欧米豪からの誘客に取り組み、来訪者を広域的に増やしていきたいと考えています。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8" name="テキスト ボックス 7">
            <a:extLst>
              <a:ext uri="{FF2B5EF4-FFF2-40B4-BE49-F238E27FC236}">
                <a16:creationId xmlns:a16="http://schemas.microsoft.com/office/drawing/2014/main" id="{44593DB4-D112-A0C2-F5F3-2E4EA49873B9}"/>
              </a:ext>
            </a:extLst>
          </p:cNvPr>
          <p:cNvSpPr txBox="1"/>
          <p:nvPr/>
        </p:nvSpPr>
        <p:spPr>
          <a:xfrm>
            <a:off x="7262965" y="1870179"/>
            <a:ext cx="4068650" cy="1200329"/>
          </a:xfrm>
          <a:prstGeom prst="rect">
            <a:avLst/>
          </a:prstGeom>
          <a:solidFill>
            <a:schemeClr val="accent6">
              <a:lumMod val="40000"/>
              <a:lumOff val="60000"/>
            </a:schemeClr>
          </a:solidFill>
          <a:ln w="19050">
            <a:solidFill>
              <a:schemeClr val="tx1"/>
            </a:solidFill>
          </a:ln>
        </p:spPr>
        <p:txBody>
          <a:bodyPr wrap="square" rtlCol="0">
            <a:spAutoFit/>
          </a:bodyPr>
          <a:lstStyle/>
          <a:p>
            <a:pPr marL="12700">
              <a:lnSpc>
                <a:spcPct val="100000"/>
              </a:lnSpc>
            </a:pPr>
            <a:r>
              <a:rPr lang="ja-JP" altLang="en-US" spc="50" dirty="0">
                <a:solidFill>
                  <a:srgbClr val="001F5F"/>
                </a:solidFill>
                <a:latin typeface="MS UI Gothic" panose="020B0600070205080204" pitchFamily="50" charset="-128"/>
                <a:ea typeface="MS UI Gothic" panose="020B0600070205080204" pitchFamily="50" charset="-128"/>
                <a:cs typeface="MS UI Gothic"/>
              </a:rPr>
              <a:t>●延べ宿泊者数</a:t>
            </a:r>
            <a:endParaRPr lang="en-US" altLang="ja-JP" spc="5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pPr>
            <a:r>
              <a:rPr lang="ja-JP" altLang="en-US" spc="50" dirty="0">
                <a:solidFill>
                  <a:srgbClr val="001F5F"/>
                </a:solidFill>
                <a:latin typeface="MS UI Gothic" panose="020B0600070205080204" pitchFamily="50" charset="-128"/>
                <a:ea typeface="MS UI Gothic" panose="020B0600070205080204" pitchFamily="50" charset="-128"/>
                <a:cs typeface="MS UI Gothic"/>
              </a:rPr>
              <a:t>　豪雨災害やコロナ禍の落ち込みから年数の経過に伴って増えていますが、</a:t>
            </a:r>
            <a:r>
              <a:rPr lang="en-US" altLang="ja-JP" spc="50" dirty="0">
                <a:solidFill>
                  <a:srgbClr val="001F5F"/>
                </a:solidFill>
                <a:latin typeface="MS UI Gothic" panose="020B0600070205080204" pitchFamily="50" charset="-128"/>
                <a:ea typeface="MS UI Gothic" panose="020B0600070205080204" pitchFamily="50" charset="-128"/>
                <a:cs typeface="MS UI Gothic"/>
              </a:rPr>
              <a:t>2019</a:t>
            </a:r>
            <a:r>
              <a:rPr lang="ja-JP" altLang="en-US" spc="50" dirty="0">
                <a:solidFill>
                  <a:srgbClr val="001F5F"/>
                </a:solidFill>
                <a:latin typeface="MS UI Gothic" panose="020B0600070205080204" pitchFamily="50" charset="-128"/>
                <a:ea typeface="MS UI Gothic" panose="020B0600070205080204" pitchFamily="50" charset="-128"/>
                <a:cs typeface="MS UI Gothic"/>
              </a:rPr>
              <a:t>年度のレベルまでは回復していません。</a:t>
            </a:r>
            <a:endParaRPr lang="ja-JP" altLang="en-US" sz="2000" dirty="0">
              <a:latin typeface="MS UI Gothic" panose="020B0600070205080204" pitchFamily="50" charset="-128"/>
              <a:ea typeface="MS UI Gothic" panose="020B0600070205080204" pitchFamily="50" charset="-128"/>
              <a:cs typeface="MS UI Gothic"/>
            </a:endParaRPr>
          </a:p>
        </p:txBody>
      </p:sp>
      <p:sp>
        <p:nvSpPr>
          <p:cNvPr id="2" name="テキスト ボックス 1">
            <a:extLst>
              <a:ext uri="{FF2B5EF4-FFF2-40B4-BE49-F238E27FC236}">
                <a16:creationId xmlns:a16="http://schemas.microsoft.com/office/drawing/2014/main" id="{AA3A78A2-A911-2529-6C33-B57CBCC3BD5F}"/>
              </a:ext>
            </a:extLst>
          </p:cNvPr>
          <p:cNvSpPr txBox="1"/>
          <p:nvPr/>
        </p:nvSpPr>
        <p:spPr>
          <a:xfrm>
            <a:off x="753359" y="432912"/>
            <a:ext cx="10530331" cy="400110"/>
          </a:xfrm>
          <a:prstGeom prst="rect">
            <a:avLst/>
          </a:prstGeom>
          <a:solidFill>
            <a:schemeClr val="accent6">
              <a:lumMod val="75000"/>
            </a:schemeClr>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②</a:t>
            </a:r>
            <a:r>
              <a:rPr lang="en-US" altLang="ja-JP" sz="2000" dirty="0">
                <a:solidFill>
                  <a:schemeClr val="bg1"/>
                </a:solidFill>
                <a:latin typeface="HGPｺﾞｼｯｸM" panose="020B0600000000000000" pitchFamily="50" charset="-128"/>
                <a:ea typeface="HGPｺﾞｼｯｸM" panose="020B0600000000000000" pitchFamily="50" charset="-128"/>
              </a:rPr>
              <a:t> 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）宿泊統計調査</a:t>
            </a:r>
            <a:endParaRPr lang="ja-JP" altLang="en-US" sz="2000" dirty="0">
              <a:solidFill>
                <a:schemeClr val="bg1"/>
              </a:solidFill>
            </a:endParaRPr>
          </a:p>
        </p:txBody>
      </p:sp>
    </p:spTree>
    <p:extLst>
      <p:ext uri="{BB962C8B-B14F-4D97-AF65-F5344CB8AC3E}">
        <p14:creationId xmlns:p14="http://schemas.microsoft.com/office/powerpoint/2010/main" val="222877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A6E7AB72-5642-12F5-5460-9507456D6AE9}"/>
              </a:ext>
            </a:extLst>
          </p:cNvPr>
          <p:cNvSpPr/>
          <p:nvPr/>
        </p:nvSpPr>
        <p:spPr>
          <a:xfrm>
            <a:off x="0" y="0"/>
            <a:ext cx="12192000" cy="678151"/>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9CB56DEA-43B9-2EEE-1A74-A8EB0B334C91}"/>
              </a:ext>
            </a:extLst>
          </p:cNvPr>
          <p:cNvSpPr txBox="1">
            <a:spLocks/>
          </p:cNvSpPr>
          <p:nvPr/>
        </p:nvSpPr>
        <p:spPr>
          <a:xfrm>
            <a:off x="1865790" y="-16690"/>
            <a:ext cx="8173256" cy="7319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Ⅰ</a:t>
            </a:r>
            <a:r>
              <a:rPr lang="ja-JP" altLang="en-US" sz="2400" b="1" dirty="0">
                <a:solidFill>
                  <a:schemeClr val="bg1"/>
                </a:solidFill>
                <a:latin typeface="ＭＳ 明朝" panose="02020609040205080304" pitchFamily="17" charset="-128"/>
                <a:ea typeface="ＭＳ 明朝" panose="02020609040205080304" pitchFamily="17" charset="-128"/>
              </a:rPr>
              <a:t>　観光誘客事業　⑴外国客（インバウンド）の誘客</a:t>
            </a:r>
            <a:endParaRPr lang="ja-JP" altLang="en-US" sz="6000" dirty="0">
              <a:solidFill>
                <a:schemeClr val="bg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CB8719C5-F15D-C723-FD06-7D2FB5E932BE}"/>
              </a:ext>
            </a:extLst>
          </p:cNvPr>
          <p:cNvSpPr txBox="1"/>
          <p:nvPr/>
        </p:nvSpPr>
        <p:spPr>
          <a:xfrm>
            <a:off x="353878" y="725001"/>
            <a:ext cx="9685168" cy="369332"/>
          </a:xfrm>
          <a:prstGeom prst="rect">
            <a:avLst/>
          </a:prstGeom>
          <a:noFill/>
        </p:spPr>
        <p:txBody>
          <a:bodyPr wrap="square">
            <a:spAutoFit/>
          </a:bodyPr>
          <a:lstStyle/>
          <a:p>
            <a:r>
              <a:rPr lang="en-US" altLang="ja-JP" b="1" u="sng" dirty="0">
                <a:solidFill>
                  <a:srgbClr val="000000"/>
                </a:solidFill>
                <a:latin typeface="BIZ UDPゴシック" panose="020B0400000000000000" pitchFamily="50" charset="-128"/>
                <a:ea typeface="BIZ UDPゴシック" panose="020B0400000000000000" pitchFamily="50" charset="-128"/>
                <a:cs typeface="BIZ UDP明朝 Medium" panose="02020500000000000000" pitchFamily="18" charset="-128"/>
              </a:rPr>
              <a:t>1)</a:t>
            </a:r>
            <a:r>
              <a:rPr lang="ja-JP" altLang="en-US" b="1" u="sng" dirty="0">
                <a:solidFill>
                  <a:srgbClr val="000000"/>
                </a:solidFill>
                <a:latin typeface="BIZ UDPゴシック" panose="020B0400000000000000" pitchFamily="50" charset="-128"/>
                <a:ea typeface="BIZ UDPゴシック" panose="020B0400000000000000" pitchFamily="50" charset="-128"/>
                <a:cs typeface="BIZ UDP明朝 Medium" panose="02020500000000000000" pitchFamily="18" charset="-128"/>
              </a:rPr>
              <a:t> 高付加価値のツアー商品を開発し、販売・誘客を図っています。</a:t>
            </a:r>
            <a:endParaRPr lang="en-US" altLang="ja-JP" b="1" u="sng" dirty="0">
              <a:solidFill>
                <a:srgbClr val="000000"/>
              </a:solidFill>
              <a:latin typeface="BIZ UDPゴシック" panose="020B0400000000000000" pitchFamily="50" charset="-128"/>
              <a:ea typeface="BIZ UDPゴシック" panose="020B0400000000000000" pitchFamily="50" charset="-128"/>
              <a:cs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63925708-6A7B-0E6B-AEF2-69239D1C3EB8}"/>
              </a:ext>
            </a:extLst>
          </p:cNvPr>
          <p:cNvSpPr txBox="1"/>
          <p:nvPr/>
        </p:nvSpPr>
        <p:spPr>
          <a:xfrm>
            <a:off x="446542" y="2349821"/>
            <a:ext cx="7778960" cy="2523768"/>
          </a:xfrm>
          <a:prstGeom prst="rect">
            <a:avLst/>
          </a:prstGeom>
          <a:noFill/>
        </p:spPr>
        <p:txBody>
          <a:bodyPr wrap="square">
            <a:spAutoFit/>
          </a:bodyPr>
          <a:lstStyle/>
          <a:p>
            <a:pPr indent="279400" algn="just"/>
            <a:endParaRPr lang="en-US" altLang="ja-JP" sz="1800" kern="100" dirty="0">
              <a:effectLst/>
              <a:latin typeface="Century" panose="02040604050505020304" pitchFamily="18" charset="0"/>
              <a:ea typeface="ＭＳ ゴシック" panose="020B0609070205080204" pitchFamily="49" charset="-128"/>
              <a:cs typeface="BIZ UDP明朝 Medium" panose="02020500000000000000" pitchFamily="18" charset="-128"/>
            </a:endParaRPr>
          </a:p>
          <a:p>
            <a:pPr indent="279400" algn="just"/>
            <a:r>
              <a:rPr lang="ja-JP" altLang="en-US" sz="1600" b="1" kern="100" dirty="0">
                <a:effectLst/>
                <a:latin typeface="Century" panose="02040604050505020304" pitchFamily="18" charset="0"/>
                <a:ea typeface="ＭＳ ゴシック" panose="020B0609070205080204" pitchFamily="49" charset="-128"/>
                <a:cs typeface="BIZ UDP明朝 Medium" panose="02020500000000000000" pitchFamily="18" charset="-128"/>
              </a:rPr>
              <a:t>●日本遺産の文化財体験</a:t>
            </a:r>
            <a:r>
              <a:rPr lang="en-US" altLang="ja-JP" sz="1600" kern="100" dirty="0">
                <a:effectLst/>
                <a:latin typeface="ＭＳ ゴシック" panose="020B0609070205080204" pitchFamily="49" charset="-128"/>
                <a:ea typeface="ＭＳ 明朝" panose="02020609040205080304" pitchFamily="17" charset="-128"/>
                <a:cs typeface="BIZ UDP明朝 Medium" panose="02020500000000000000" pitchFamily="18" charset="-128"/>
              </a:rPr>
              <a:t> </a:t>
            </a:r>
          </a:p>
          <a:p>
            <a:pPr indent="279400" algn="just"/>
            <a:r>
              <a:rPr lang="ja-JP" altLang="en-US" sz="1600" kern="100" dirty="0">
                <a:latin typeface="ＭＳ ゴシック" panose="020B0609070205080204" pitchFamily="49" charset="-128"/>
                <a:ea typeface="ＭＳ 明朝" panose="02020609040205080304" pitchFamily="17" charset="-128"/>
                <a:cs typeface="BIZ UDP明朝 Medium" panose="02020500000000000000" pitchFamily="18" charset="-128"/>
              </a:rPr>
              <a:t>　　</a:t>
            </a:r>
            <a:r>
              <a:rPr lang="ja-JP" altLang="en-US" sz="1600" kern="100" dirty="0">
                <a:latin typeface="Century" panose="02040604050505020304" pitchFamily="18" charset="0"/>
                <a:ea typeface="ＭＳ ゴシック" panose="020B0609070205080204" pitchFamily="49" charset="-128"/>
                <a:cs typeface="BIZ UDP明朝 Medium" panose="02020500000000000000" pitchFamily="18" charset="-128"/>
              </a:rPr>
              <a:t>・</a:t>
            </a:r>
            <a:r>
              <a:rPr lang="ja-JP" altLang="ja-JP" sz="1600" kern="100" dirty="0">
                <a:effectLst/>
                <a:latin typeface="Century" panose="02040604050505020304" pitchFamily="18" charset="0"/>
                <a:ea typeface="ＭＳ ゴシック" panose="020B0609070205080204" pitchFamily="49" charset="-128"/>
                <a:cs typeface="BIZ UDP明朝 Medium" panose="02020500000000000000" pitchFamily="18" charset="-128"/>
              </a:rPr>
              <a:t>人吉城</a:t>
            </a:r>
            <a:r>
              <a:rPr lang="ja-JP" altLang="en-US" sz="1600" kern="100" dirty="0">
                <a:effectLst/>
                <a:latin typeface="Century" panose="02040604050505020304" pitchFamily="18" charset="0"/>
                <a:ea typeface="ＭＳ ゴシック" panose="020B0609070205080204" pitchFamily="49" charset="-128"/>
                <a:cs typeface="BIZ UDP明朝 Medium" panose="02020500000000000000" pitchFamily="18" charset="-128"/>
              </a:rPr>
              <a:t>跡、青井阿蘇神社、十島菅原神社、平川阿蘇神社ほか</a:t>
            </a:r>
            <a:endParaRPr lang="en-US" altLang="ja-JP" sz="1600" kern="100" dirty="0">
              <a:effectLst/>
              <a:latin typeface="Century" panose="02040604050505020304" pitchFamily="18" charset="0"/>
              <a:ea typeface="ＭＳ ゴシック" panose="020B0609070205080204" pitchFamily="49" charset="-128"/>
              <a:cs typeface="BIZ UDP明朝 Medium" panose="02020500000000000000" pitchFamily="18" charset="-128"/>
            </a:endParaRPr>
          </a:p>
          <a:p>
            <a:pPr indent="279400" algn="just"/>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　　・兵法タイ捨流、球磨焼酎蔵ほか</a:t>
            </a:r>
            <a:endParaRPr lang="en-US" altLang="ja-JP" sz="1600" kern="100" dirty="0">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r>
              <a:rPr lang="ja-JP" altLang="en-US" sz="16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食、農の体験</a:t>
            </a:r>
            <a:endParaRPr lang="en-US" altLang="ja-JP" sz="1600" b="1"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　　・茶畑：宮崎製茶園、お茶体験：立山商店</a:t>
            </a:r>
            <a:endParaRPr lang="en-US" altLang="ja-JP" sz="1600" kern="100" dirty="0">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　　・郷土料理：リュウキンカの郷</a:t>
            </a:r>
            <a:endParaRPr lang="en-US" altLang="ja-JP" sz="1600" kern="100" dirty="0">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・鍛冶体験</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4229100" algn="just"/>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279400" algn="just"/>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3" name="図 12" descr="草の上を歩いている人たち&#10;&#10;中程度の精度で自動的に生成された説明">
            <a:extLst>
              <a:ext uri="{FF2B5EF4-FFF2-40B4-BE49-F238E27FC236}">
                <a16:creationId xmlns:a16="http://schemas.microsoft.com/office/drawing/2014/main" id="{37D6D9CA-209C-5619-7954-CFB9B976E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622" y="4781567"/>
            <a:ext cx="2083228" cy="1431954"/>
          </a:xfrm>
          <a:prstGeom prst="rect">
            <a:avLst/>
          </a:prstGeom>
        </p:spPr>
      </p:pic>
      <p:sp>
        <p:nvSpPr>
          <p:cNvPr id="16" name="テキスト ボックス 15">
            <a:extLst>
              <a:ext uri="{FF2B5EF4-FFF2-40B4-BE49-F238E27FC236}">
                <a16:creationId xmlns:a16="http://schemas.microsoft.com/office/drawing/2014/main" id="{10178230-E4C4-7852-B4DB-F91E0A0D435D}"/>
              </a:ext>
            </a:extLst>
          </p:cNvPr>
          <p:cNvSpPr txBox="1"/>
          <p:nvPr/>
        </p:nvSpPr>
        <p:spPr>
          <a:xfrm>
            <a:off x="7038" y="1193689"/>
            <a:ext cx="8593290" cy="400110"/>
          </a:xfrm>
          <a:prstGeom prst="rect">
            <a:avLst/>
          </a:prstGeom>
          <a:noFill/>
        </p:spPr>
        <p:txBody>
          <a:bodyPr wrap="square">
            <a:spAutoFit/>
          </a:bodyPr>
          <a:lstStyle/>
          <a:p>
            <a:pPr indent="228600" algn="just"/>
            <a:r>
              <a:rPr lang="ja-JP" altLang="en-US" sz="2000" kern="100" dirty="0">
                <a:latin typeface="MS UI Gothic" panose="020B0600070205080204" pitchFamily="50" charset="-128"/>
                <a:ea typeface="MS UI Gothic" panose="020B0600070205080204" pitchFamily="50" charset="-128"/>
                <a:cs typeface="BIZ UDP明朝 Medium" panose="02020500000000000000" pitchFamily="18" charset="-128"/>
              </a:rPr>
              <a:t>    </a:t>
            </a:r>
            <a:r>
              <a:rPr lang="ja-JP" altLang="en-US" sz="2000" u="sng" kern="100" dirty="0">
                <a:latin typeface="MS UI Gothic" panose="020B0600070205080204" pitchFamily="50" charset="-128"/>
                <a:ea typeface="MS UI Gothic" panose="020B0600070205080204" pitchFamily="50" charset="-128"/>
                <a:cs typeface="BIZ UDP明朝 Medium" panose="02020500000000000000" pitchFamily="18" charset="-128"/>
              </a:rPr>
              <a:t>■ 電動アシストサイクルで巡るガイドツアー（</a:t>
            </a:r>
            <a:r>
              <a:rPr lang="ja-JP" altLang="en-US"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令和</a:t>
            </a:r>
            <a:r>
              <a:rPr lang="en-US" altLang="ja-JP"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5</a:t>
            </a:r>
            <a:r>
              <a:rPr lang="ja-JP" altLang="en-US"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年度に</a:t>
            </a:r>
            <a:r>
              <a:rPr lang="ja-JP" altLang="ja-JP"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販売</a:t>
            </a:r>
            <a:r>
              <a:rPr lang="ja-JP" altLang="en-US"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を</a:t>
            </a:r>
            <a:r>
              <a:rPr lang="ja-JP" altLang="ja-JP"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開始）</a:t>
            </a:r>
            <a:endParaRPr lang="ja-JP" altLang="ja-JP" sz="1600" b="1" kern="100" dirty="0">
              <a:effectLst/>
              <a:latin typeface="MS UI Gothic" panose="020B0600070205080204" pitchFamily="50" charset="-128"/>
              <a:ea typeface="MS UI Gothic" panose="020B0600070205080204" pitchFamily="50" charset="-128"/>
              <a:cs typeface="Times New Roman" panose="02020603050405020304" pitchFamily="18" charset="0"/>
            </a:endParaRPr>
          </a:p>
        </p:txBody>
      </p:sp>
      <p:pic>
        <p:nvPicPr>
          <p:cNvPr id="23" name="図 22" descr="草の上に立っている人たち&#10;&#10;中程度の精度で自動的に生成された説明">
            <a:extLst>
              <a:ext uri="{FF2B5EF4-FFF2-40B4-BE49-F238E27FC236}">
                <a16:creationId xmlns:a16="http://schemas.microsoft.com/office/drawing/2014/main" id="{729D3C9E-F5E1-E352-EF5D-842F65BEA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37" y="4647034"/>
            <a:ext cx="2023461" cy="1520273"/>
          </a:xfrm>
          <a:prstGeom prst="rect">
            <a:avLst/>
          </a:prstGeom>
        </p:spPr>
      </p:pic>
      <p:sp>
        <p:nvSpPr>
          <p:cNvPr id="30" name="テキスト ボックス 29">
            <a:extLst>
              <a:ext uri="{FF2B5EF4-FFF2-40B4-BE49-F238E27FC236}">
                <a16:creationId xmlns:a16="http://schemas.microsoft.com/office/drawing/2014/main" id="{CE501029-84E0-9CDA-73D8-C4F36FEB452D}"/>
              </a:ext>
            </a:extLst>
          </p:cNvPr>
          <p:cNvSpPr txBox="1"/>
          <p:nvPr/>
        </p:nvSpPr>
        <p:spPr>
          <a:xfrm>
            <a:off x="503601" y="2296713"/>
            <a:ext cx="3832421" cy="369332"/>
          </a:xfrm>
          <a:prstGeom prst="rect">
            <a:avLst/>
          </a:prstGeom>
          <a:noFill/>
        </p:spPr>
        <p:txBody>
          <a:bodyPr wrap="square">
            <a:spAutoFit/>
          </a:bodyPr>
          <a:lstStyle/>
          <a:p>
            <a:r>
              <a:rPr lang="en-US" altLang="ja-JP" b="1" dirty="0">
                <a:solidFill>
                  <a:srgbClr val="000000"/>
                </a:solidFill>
                <a:ea typeface="ＭＳ ゴシック" panose="020B0609070205080204" pitchFamily="49" charset="-128"/>
                <a:cs typeface="Times New Roman" panose="02020603050405020304" pitchFamily="18" charset="0"/>
              </a:rPr>
              <a:t>【</a:t>
            </a:r>
            <a:r>
              <a:rPr lang="ja-JP" altLang="en-US" b="1" dirty="0">
                <a:solidFill>
                  <a:srgbClr val="000000"/>
                </a:solidFill>
                <a:ea typeface="ＭＳ ゴシック" panose="020B0609070205080204" pitchFamily="49" charset="-128"/>
                <a:cs typeface="Times New Roman" panose="02020603050405020304" pitchFamily="18" charset="0"/>
              </a:rPr>
              <a:t>体験するコンテンツ例</a:t>
            </a:r>
            <a:r>
              <a:rPr lang="en-US" altLang="ja-JP" b="1" dirty="0">
                <a:solidFill>
                  <a:srgbClr val="000000"/>
                </a:solidFill>
                <a:effectLst/>
                <a:ea typeface="ＭＳ ゴシック" panose="020B0609070205080204" pitchFamily="49" charset="-128"/>
                <a:cs typeface="Times New Roman" panose="02020603050405020304" pitchFamily="18" charset="0"/>
              </a:rPr>
              <a:t>】</a:t>
            </a:r>
            <a:endParaRPr lang="ja-JP" altLang="en-US" dirty="0"/>
          </a:p>
        </p:txBody>
      </p:sp>
      <p:pic>
        <p:nvPicPr>
          <p:cNvPr id="31" name="図 30" descr="人吉セミナー2024年2月6日Rev1 - Google Chrome">
            <a:extLst>
              <a:ext uri="{FF2B5EF4-FFF2-40B4-BE49-F238E27FC236}">
                <a16:creationId xmlns:a16="http://schemas.microsoft.com/office/drawing/2014/main" id="{967FE208-988E-CBE2-3493-C309C923D2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45" t="20593" r="23524"/>
          <a:stretch/>
        </p:blipFill>
        <p:spPr bwMode="auto">
          <a:xfrm>
            <a:off x="8550416" y="1705597"/>
            <a:ext cx="3038779" cy="4322855"/>
          </a:xfrm>
          <a:prstGeom prst="rect">
            <a:avLst/>
          </a:prstGeom>
          <a:ln>
            <a:noFill/>
          </a:ln>
          <a:extLst>
            <a:ext uri="{53640926-AAD7-44D8-BBD7-CCE9431645EC}">
              <a14:shadowObscured xmlns:a14="http://schemas.microsoft.com/office/drawing/2010/main"/>
            </a:ext>
          </a:extLst>
        </p:spPr>
      </p:pic>
      <p:sp>
        <p:nvSpPr>
          <p:cNvPr id="33" name="テキスト ボックス 32">
            <a:extLst>
              <a:ext uri="{FF2B5EF4-FFF2-40B4-BE49-F238E27FC236}">
                <a16:creationId xmlns:a16="http://schemas.microsoft.com/office/drawing/2014/main" id="{D42E04B7-DF71-8FE6-A6D4-8F1D7548C675}"/>
              </a:ext>
            </a:extLst>
          </p:cNvPr>
          <p:cNvSpPr txBox="1"/>
          <p:nvPr/>
        </p:nvSpPr>
        <p:spPr>
          <a:xfrm>
            <a:off x="6950727" y="746385"/>
            <a:ext cx="5121668" cy="1138773"/>
          </a:xfrm>
          <a:prstGeom prst="rect">
            <a:avLst/>
          </a:prstGeom>
          <a:noFill/>
        </p:spPr>
        <p:txBody>
          <a:bodyPr wrap="square">
            <a:spAutoFit/>
          </a:bodyPr>
          <a:lstStyle/>
          <a:p>
            <a:pPr marL="314960" indent="179705"/>
            <a:r>
              <a:rPr lang="en-US" altLang="ja-JP" b="1" u="sng"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b="1" u="sng" kern="1200" dirty="0">
                <a:effectLst/>
                <a:latin typeface="BIZ UDPゴシック" panose="020B0400000000000000" pitchFamily="50" charset="-128"/>
                <a:ea typeface="BIZ UDPゴシック" panose="020B0400000000000000" pitchFamily="50" charset="-128"/>
                <a:cs typeface="Times New Roman" panose="02020603050405020304" pitchFamily="18" charset="0"/>
              </a:rPr>
              <a:t>食の多様性</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en-US" sz="1800" b="1" u="sng" kern="12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対応する地域</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づくり</a:t>
            </a:r>
            <a:endParaRPr lang="en-US" altLang="ja-JP" sz="1800" b="1" u="sng" kern="12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14960" indent="179705"/>
            <a:r>
              <a:rPr lang="en-US"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  </a:t>
            </a:r>
            <a:r>
              <a:rPr lang="ja-JP" altLang="en-US"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 </a:t>
            </a:r>
            <a:r>
              <a:rPr lang="ja-JP"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ヴィーガン</a:t>
            </a:r>
            <a:r>
              <a:rPr lang="ja-JP" altLang="en-US"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a:t>
            </a:r>
            <a:r>
              <a:rPr lang="ja-JP"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ハラール</a:t>
            </a:r>
            <a:r>
              <a:rPr lang="ja-JP" altLang="en-US"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に対応する店舗を開拓しました。</a:t>
            </a:r>
            <a:endParaRPr lang="en-US"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endParaRPr>
          </a:p>
          <a:p>
            <a:pPr marL="314960" indent="179705"/>
            <a:r>
              <a:rPr lang="ja-JP" altLang="en-US" sz="1600" b="1" dirty="0">
                <a:latin typeface="MS UI Gothic" panose="020B0600070205080204" pitchFamily="50" charset="-128"/>
                <a:ea typeface="MS UI Gothic" panose="020B0600070205080204" pitchFamily="50" charset="-128"/>
                <a:cs typeface="Times New Roman" panose="02020603050405020304" pitchFamily="18" charset="0"/>
              </a:rPr>
              <a:t>  　　</a:t>
            </a:r>
            <a:r>
              <a:rPr lang="en-US" altLang="ja-JP" sz="1600" b="1" dirty="0">
                <a:latin typeface="MS UI Gothic" panose="020B0600070205080204" pitchFamily="50" charset="-128"/>
                <a:ea typeface="MS UI Gothic" panose="020B0600070205080204" pitchFamily="50" charset="-128"/>
                <a:cs typeface="Times New Roman" panose="02020603050405020304" pitchFamily="18" charset="0"/>
              </a:rPr>
              <a:t>※</a:t>
            </a:r>
            <a:r>
              <a:rPr lang="ja-JP" altLang="en-US" sz="1600" b="1" dirty="0">
                <a:latin typeface="MS UI Gothic" panose="020B0600070205080204" pitchFamily="50" charset="-128"/>
                <a:ea typeface="MS UI Gothic" panose="020B0600070205080204" pitchFamily="50" charset="-128"/>
                <a:cs typeface="Times New Roman" panose="02020603050405020304" pitchFamily="18" charset="0"/>
              </a:rPr>
              <a:t>ヴィーガン店の紹介サイト　「</a:t>
            </a:r>
            <a:r>
              <a:rPr lang="en-US" altLang="ja-JP" sz="1600" b="1" dirty="0">
                <a:latin typeface="MS UI Gothic" panose="020B0600070205080204" pitchFamily="50" charset="-128"/>
                <a:ea typeface="MS UI Gothic" panose="020B0600070205080204" pitchFamily="50" charset="-128"/>
                <a:cs typeface="Times New Roman" panose="02020603050405020304" pitchFamily="18" charset="0"/>
              </a:rPr>
              <a:t>HAPPY COW</a:t>
            </a:r>
            <a:r>
              <a:rPr lang="ja-JP" altLang="en-US" sz="1600" b="1" dirty="0">
                <a:latin typeface="MS UI Gothic" panose="020B0600070205080204" pitchFamily="50" charset="-128"/>
                <a:ea typeface="MS UI Gothic" panose="020B0600070205080204" pitchFamily="50" charset="-128"/>
                <a:cs typeface="Times New Roman" panose="02020603050405020304" pitchFamily="18" charset="0"/>
              </a:rPr>
              <a:t>」</a:t>
            </a:r>
            <a:endParaRPr lang="ja-JP" altLang="ja-JP" sz="1600" b="1" dirty="0">
              <a:effectLst/>
              <a:latin typeface="MS UI Gothic" panose="020B0600070205080204" pitchFamily="50" charset="-128"/>
              <a:ea typeface="MS UI Gothic" panose="020B0600070205080204" pitchFamily="50" charset="-128"/>
              <a:cs typeface="ＭＳ Ｐゴシック" panose="020B0600070205080204" pitchFamily="50" charset="-128"/>
            </a:endParaRPr>
          </a:p>
          <a:p>
            <a:pPr marL="314960" indent="179705"/>
            <a:endParaRPr lang="ja-JP" altLang="ja-JP" sz="1800" dirty="0">
              <a:effectLst/>
              <a:latin typeface="MS UI Gothic" panose="020B0600070205080204" pitchFamily="50" charset="-128"/>
              <a:ea typeface="MS UI Gothic" panose="020B0600070205080204" pitchFamily="50" charset="-128"/>
              <a:cs typeface="ＭＳ Ｐゴシック" panose="020B0600070205080204" pitchFamily="50" charset="-128"/>
            </a:endParaRPr>
          </a:p>
        </p:txBody>
      </p:sp>
      <p:sp>
        <p:nvSpPr>
          <p:cNvPr id="34" name="スライド番号プレースホルダー 33">
            <a:extLst>
              <a:ext uri="{FF2B5EF4-FFF2-40B4-BE49-F238E27FC236}">
                <a16:creationId xmlns:a16="http://schemas.microsoft.com/office/drawing/2014/main" id="{C562C3AD-CD1E-F48E-B035-F8DA1648BFC5}"/>
              </a:ext>
            </a:extLst>
          </p:cNvPr>
          <p:cNvSpPr>
            <a:spLocks noGrp="1"/>
          </p:cNvSpPr>
          <p:nvPr>
            <p:ph type="sldNum" sz="quarter" idx="12"/>
          </p:nvPr>
        </p:nvSpPr>
        <p:spPr>
          <a:xfrm>
            <a:off x="9134711" y="6315660"/>
            <a:ext cx="2743200" cy="365125"/>
          </a:xfrm>
        </p:spPr>
        <p:txBody>
          <a:bodyPr/>
          <a:lstStyle/>
          <a:p>
            <a:fld id="{6239467C-65D1-418A-B1E8-95DE9D0996E4}" type="slidenum">
              <a:rPr kumimoji="1" lang="ja-JP" altLang="en-US" sz="1800" smtClean="0">
                <a:solidFill>
                  <a:schemeClr val="tx1"/>
                </a:solidFill>
              </a:rPr>
              <a:t>2</a:t>
            </a:fld>
            <a:endParaRPr kumimoji="1" lang="ja-JP" altLang="en-US" sz="1800" dirty="0">
              <a:solidFill>
                <a:schemeClr val="tx1"/>
              </a:solidFill>
            </a:endParaRPr>
          </a:p>
        </p:txBody>
      </p:sp>
      <p:sp>
        <p:nvSpPr>
          <p:cNvPr id="2" name="テキスト ボックス 1">
            <a:extLst>
              <a:ext uri="{FF2B5EF4-FFF2-40B4-BE49-F238E27FC236}">
                <a16:creationId xmlns:a16="http://schemas.microsoft.com/office/drawing/2014/main" id="{19B6D72B-FFFA-0304-486A-139CBEF04B53}"/>
              </a:ext>
            </a:extLst>
          </p:cNvPr>
          <p:cNvSpPr txBox="1"/>
          <p:nvPr/>
        </p:nvSpPr>
        <p:spPr>
          <a:xfrm>
            <a:off x="927453" y="1550907"/>
            <a:ext cx="7045573" cy="646331"/>
          </a:xfrm>
          <a:prstGeom prst="rect">
            <a:avLst/>
          </a:prstGeom>
          <a:noFill/>
        </p:spPr>
        <p:txBody>
          <a:bodyPr wrap="square">
            <a:spAutoFit/>
          </a:bodyPr>
          <a:lstStyle/>
          <a:p>
            <a:r>
              <a:rPr lang="ja-JP" altLang="en-US" u="sng" kern="100" dirty="0">
                <a:latin typeface="MS UI Gothic" panose="020B0600070205080204" pitchFamily="50" charset="-128"/>
                <a:ea typeface="MS UI Gothic" panose="020B0600070205080204" pitchFamily="50" charset="-128"/>
                <a:cs typeface="BIZ UDP明朝 Medium" panose="02020500000000000000" pitchFamily="18" charset="-128"/>
              </a:rPr>
              <a:t>ＨＡＳＳＥＮＢＡを拠点にツアーガイドとともに歴史遺産や茶畑体験など</a:t>
            </a:r>
            <a:endParaRPr lang="en-US" altLang="ja-JP" u="sng" kern="100" dirty="0">
              <a:latin typeface="MS UI Gothic" panose="020B0600070205080204" pitchFamily="50" charset="-128"/>
              <a:ea typeface="MS UI Gothic" panose="020B0600070205080204" pitchFamily="50" charset="-128"/>
              <a:cs typeface="BIZ UDP明朝 Medium" panose="02020500000000000000" pitchFamily="18" charset="-128"/>
            </a:endParaRPr>
          </a:p>
          <a:p>
            <a:r>
              <a:rPr lang="ja-JP" altLang="en-US" u="sng" kern="100" dirty="0">
                <a:latin typeface="MS UI Gothic" panose="020B0600070205080204" pitchFamily="50" charset="-128"/>
                <a:ea typeface="MS UI Gothic" panose="020B0600070205080204" pitchFamily="50" charset="-128"/>
                <a:cs typeface="BIZ UDP明朝 Medium" panose="02020500000000000000" pitchFamily="18" charset="-128"/>
              </a:rPr>
              <a:t>を巡り、地域を学び、体験する旅です。</a:t>
            </a:r>
            <a:endParaRPr lang="ja-JP" altLang="en-US" dirty="0"/>
          </a:p>
        </p:txBody>
      </p:sp>
      <p:pic>
        <p:nvPicPr>
          <p:cNvPr id="4" name="図 3">
            <a:extLst>
              <a:ext uri="{FF2B5EF4-FFF2-40B4-BE49-F238E27FC236}">
                <a16:creationId xmlns:a16="http://schemas.microsoft.com/office/drawing/2014/main" id="{55BD3A84-55A4-06F6-B16B-183A7D4E7C0D}"/>
              </a:ext>
            </a:extLst>
          </p:cNvPr>
          <p:cNvPicPr>
            <a:picLocks noChangeAspect="1"/>
          </p:cNvPicPr>
          <p:nvPr/>
        </p:nvPicPr>
        <p:blipFill rotWithShape="1">
          <a:blip r:embed="rId5">
            <a:extLst>
              <a:ext uri="{28A0092B-C50C-407E-A947-70E740481C1C}">
                <a14:useLocalDpi xmlns:a14="http://schemas.microsoft.com/office/drawing/2010/main" val="0"/>
              </a:ext>
            </a:extLst>
          </a:blip>
          <a:srcRect r="62066"/>
          <a:stretch/>
        </p:blipFill>
        <p:spPr bwMode="auto">
          <a:xfrm>
            <a:off x="2357087" y="4631424"/>
            <a:ext cx="1781970" cy="1566486"/>
          </a:xfrm>
          <a:prstGeom prst="rect">
            <a:avLst/>
          </a:prstGeom>
          <a:ln>
            <a:noFill/>
          </a:ln>
          <a:extLst>
            <a:ext uri="{53640926-AAD7-44D8-BBD7-CCE9431645EC}">
              <a14:shadowObscured xmlns:a14="http://schemas.microsoft.com/office/drawing/2010/main"/>
            </a:ext>
          </a:extLst>
        </p:spPr>
      </p:pic>
      <p:sp>
        <p:nvSpPr>
          <p:cNvPr id="5" name="テキスト ボックス 4">
            <a:extLst>
              <a:ext uri="{FF2B5EF4-FFF2-40B4-BE49-F238E27FC236}">
                <a16:creationId xmlns:a16="http://schemas.microsoft.com/office/drawing/2014/main" id="{01686527-2DD3-AC2F-6916-F72E3E7FBD7B}"/>
              </a:ext>
            </a:extLst>
          </p:cNvPr>
          <p:cNvSpPr txBox="1"/>
          <p:nvPr/>
        </p:nvSpPr>
        <p:spPr>
          <a:xfrm>
            <a:off x="6441687" y="6234671"/>
            <a:ext cx="1833099" cy="307777"/>
          </a:xfrm>
          <a:prstGeom prst="rect">
            <a:avLst/>
          </a:prstGeom>
          <a:noFill/>
        </p:spPr>
        <p:txBody>
          <a:bodyPr wrap="square">
            <a:spAutoFit/>
          </a:bodyPr>
          <a:lstStyle/>
          <a:p>
            <a:r>
              <a:rPr lang="ja-JP" altLang="en-US" sz="1400" kern="0" dirty="0">
                <a:effectLst/>
                <a:ea typeface="ＭＳ ゴシック" panose="020B0609070205080204" pitchFamily="49" charset="-128"/>
                <a:cs typeface="ＭＳ Ｐゴシック" panose="020B0600070205080204" pitchFamily="50" charset="-128"/>
              </a:rPr>
              <a:t>お茶畑・お茶体験　</a:t>
            </a:r>
            <a:endParaRPr lang="ja-JP" altLang="en-US" sz="1400" dirty="0"/>
          </a:p>
        </p:txBody>
      </p:sp>
      <p:sp>
        <p:nvSpPr>
          <p:cNvPr id="6" name="テキスト ボックス 5">
            <a:extLst>
              <a:ext uri="{FF2B5EF4-FFF2-40B4-BE49-F238E27FC236}">
                <a16:creationId xmlns:a16="http://schemas.microsoft.com/office/drawing/2014/main" id="{F79708E2-78DB-EAC4-CA77-386E50A2938B}"/>
              </a:ext>
            </a:extLst>
          </p:cNvPr>
          <p:cNvSpPr txBox="1"/>
          <p:nvPr/>
        </p:nvSpPr>
        <p:spPr>
          <a:xfrm>
            <a:off x="566460" y="6286344"/>
            <a:ext cx="1833099" cy="307777"/>
          </a:xfrm>
          <a:prstGeom prst="rect">
            <a:avLst/>
          </a:prstGeom>
          <a:noFill/>
        </p:spPr>
        <p:txBody>
          <a:bodyPr wrap="square">
            <a:spAutoFit/>
          </a:bodyPr>
          <a:lstStyle/>
          <a:p>
            <a:r>
              <a:rPr lang="ja-JP" altLang="en-US" sz="1400" kern="0" dirty="0">
                <a:effectLst/>
                <a:ea typeface="ＭＳ ゴシック" panose="020B0609070205080204" pitchFamily="49" charset="-128"/>
                <a:cs typeface="ＭＳ Ｐゴシック" panose="020B0600070205080204" pitchFamily="50" charset="-128"/>
              </a:rPr>
              <a:t>人吉城跡</a:t>
            </a:r>
            <a:r>
              <a:rPr lang="ja-JP" altLang="ja-JP" sz="1400" kern="0" dirty="0">
                <a:effectLst/>
                <a:ea typeface="ＭＳ ゴシック" panose="020B0609070205080204" pitchFamily="49" charset="-128"/>
                <a:cs typeface="ＭＳ Ｐゴシック" panose="020B0600070205080204" pitchFamily="50" charset="-128"/>
              </a:rPr>
              <a:t>見学</a:t>
            </a:r>
            <a:endParaRPr lang="ja-JP" altLang="en-US" sz="1400" dirty="0"/>
          </a:p>
        </p:txBody>
      </p:sp>
      <p:sp>
        <p:nvSpPr>
          <p:cNvPr id="7" name="テキスト ボックス 6">
            <a:extLst>
              <a:ext uri="{FF2B5EF4-FFF2-40B4-BE49-F238E27FC236}">
                <a16:creationId xmlns:a16="http://schemas.microsoft.com/office/drawing/2014/main" id="{CEC7AACE-33FD-1C11-F3C2-A3FD4B27D903}"/>
              </a:ext>
            </a:extLst>
          </p:cNvPr>
          <p:cNvSpPr txBox="1"/>
          <p:nvPr/>
        </p:nvSpPr>
        <p:spPr>
          <a:xfrm>
            <a:off x="2419811" y="6290385"/>
            <a:ext cx="2264115" cy="307777"/>
          </a:xfrm>
          <a:prstGeom prst="rect">
            <a:avLst/>
          </a:prstGeom>
          <a:noFill/>
        </p:spPr>
        <p:txBody>
          <a:bodyPr wrap="square">
            <a:spAutoFit/>
          </a:bodyPr>
          <a:lstStyle/>
          <a:p>
            <a:r>
              <a:rPr lang="ja-JP" altLang="ja-JP" sz="1400" kern="0" dirty="0">
                <a:effectLst/>
                <a:ea typeface="ＭＳ ゴシック" panose="020B0609070205080204" pitchFamily="49" charset="-128"/>
                <a:cs typeface="ＭＳ Ｐゴシック" panose="020B0600070205080204" pitchFamily="50" charset="-128"/>
              </a:rPr>
              <a:t>兵法タイ捨流体験</a:t>
            </a:r>
            <a:endParaRPr lang="ja-JP" altLang="en-US" sz="1400" dirty="0"/>
          </a:p>
        </p:txBody>
      </p:sp>
      <p:pic>
        <p:nvPicPr>
          <p:cNvPr id="10" name="図 9" descr="屋内, 人, 民衆, 座る が含まれている画像&#10;&#10;自動的に生成された説明">
            <a:extLst>
              <a:ext uri="{FF2B5EF4-FFF2-40B4-BE49-F238E27FC236}">
                <a16:creationId xmlns:a16="http://schemas.microsoft.com/office/drawing/2014/main" id="{29C1EF49-52F5-0B7D-5C27-750AB6A464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746" y="4647034"/>
            <a:ext cx="2088156" cy="1566487"/>
          </a:xfrm>
          <a:prstGeom prst="rect">
            <a:avLst/>
          </a:prstGeom>
        </p:spPr>
      </p:pic>
      <p:sp>
        <p:nvSpPr>
          <p:cNvPr id="12" name="テキスト ボックス 11">
            <a:extLst>
              <a:ext uri="{FF2B5EF4-FFF2-40B4-BE49-F238E27FC236}">
                <a16:creationId xmlns:a16="http://schemas.microsoft.com/office/drawing/2014/main" id="{1BCADD6E-2169-49F3-04C7-A95EFF56DC55}"/>
              </a:ext>
            </a:extLst>
          </p:cNvPr>
          <p:cNvSpPr txBox="1"/>
          <p:nvPr/>
        </p:nvSpPr>
        <p:spPr>
          <a:xfrm>
            <a:off x="4702189" y="6286343"/>
            <a:ext cx="1249869" cy="307777"/>
          </a:xfrm>
          <a:prstGeom prst="rect">
            <a:avLst/>
          </a:prstGeom>
          <a:noFill/>
        </p:spPr>
        <p:txBody>
          <a:bodyPr wrap="square">
            <a:spAutoFit/>
          </a:bodyPr>
          <a:lstStyle/>
          <a:p>
            <a:r>
              <a:rPr lang="ja-JP" altLang="ja-JP" sz="1400" kern="0" dirty="0">
                <a:effectLst/>
                <a:ea typeface="ＭＳ ゴシック" panose="020B0609070205080204" pitchFamily="49" charset="-128"/>
                <a:cs typeface="ＭＳ Ｐゴシック" panose="020B0600070205080204" pitchFamily="50" charset="-128"/>
              </a:rPr>
              <a:t>焼酎蔵体験</a:t>
            </a:r>
            <a:endParaRPr lang="ja-JP" altLang="en-US" sz="1400" dirty="0"/>
          </a:p>
        </p:txBody>
      </p:sp>
    </p:spTree>
    <p:extLst>
      <p:ext uri="{BB962C8B-B14F-4D97-AF65-F5344CB8AC3E}">
        <p14:creationId xmlns:p14="http://schemas.microsoft.com/office/powerpoint/2010/main" val="196461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AI 生成コンテンツは誤りを含む可能性があります。">
            <a:extLst>
              <a:ext uri="{FF2B5EF4-FFF2-40B4-BE49-F238E27FC236}">
                <a16:creationId xmlns:a16="http://schemas.microsoft.com/office/drawing/2014/main" id="{FC8ABBF1-1A25-4B2A-520D-72A40CB03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456" y="885349"/>
            <a:ext cx="9242122" cy="5922079"/>
          </a:xfrm>
          <a:prstGeom prst="rect">
            <a:avLst/>
          </a:prstGeom>
        </p:spPr>
      </p:pic>
      <p:sp>
        <p:nvSpPr>
          <p:cNvPr id="4" name="スライド番号プレースホルダー 3">
            <a:extLst>
              <a:ext uri="{FF2B5EF4-FFF2-40B4-BE49-F238E27FC236}">
                <a16:creationId xmlns:a16="http://schemas.microsoft.com/office/drawing/2014/main" id="{F94123F5-DAB9-4580-C3F7-3224D40F39BF}"/>
              </a:ext>
            </a:extLst>
          </p:cNvPr>
          <p:cNvSpPr>
            <a:spLocks noGrp="1"/>
          </p:cNvSpPr>
          <p:nvPr>
            <p:ph type="sldNum" sz="quarter" idx="12"/>
          </p:nvPr>
        </p:nvSpPr>
        <p:spPr>
          <a:xfrm>
            <a:off x="9117448" y="6277476"/>
            <a:ext cx="2743200" cy="365125"/>
          </a:xfrm>
        </p:spPr>
        <p:txBody>
          <a:bodyPr/>
          <a:lstStyle/>
          <a:p>
            <a:fld id="{6239467C-65D1-418A-B1E8-95DE9D0996E4}" type="slidenum">
              <a:rPr kumimoji="1" lang="ja-JP" altLang="en-US" sz="1600" smtClean="0"/>
              <a:t>3</a:t>
            </a:fld>
            <a:endParaRPr kumimoji="1" lang="ja-JP" altLang="en-US" sz="1600" dirty="0"/>
          </a:p>
        </p:txBody>
      </p:sp>
      <p:sp>
        <p:nvSpPr>
          <p:cNvPr id="6" name="正方形/長方形 5">
            <a:extLst>
              <a:ext uri="{FF2B5EF4-FFF2-40B4-BE49-F238E27FC236}">
                <a16:creationId xmlns:a16="http://schemas.microsoft.com/office/drawing/2014/main" id="{08C59A3B-E9BA-7194-E58D-EDCA1863914F}"/>
              </a:ext>
            </a:extLst>
          </p:cNvPr>
          <p:cNvSpPr/>
          <p:nvPr/>
        </p:nvSpPr>
        <p:spPr>
          <a:xfrm>
            <a:off x="629959" y="49218"/>
            <a:ext cx="2530983" cy="735463"/>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BIZ UDPゴシック" panose="020B0400000000000000" pitchFamily="50" charset="-128"/>
                <a:ea typeface="BIZ UDPゴシック" panose="020B0400000000000000" pitchFamily="50" charset="-128"/>
              </a:rPr>
              <a:t>【</a:t>
            </a:r>
            <a:r>
              <a:rPr lang="ja-JP" altLang="en-US" sz="2400" b="1" dirty="0">
                <a:solidFill>
                  <a:schemeClr val="tx1"/>
                </a:solidFill>
                <a:latin typeface="BIZ UDPゴシック" panose="020B0400000000000000" pitchFamily="50" charset="-128"/>
                <a:ea typeface="BIZ UDPゴシック" panose="020B0400000000000000" pitchFamily="50" charset="-128"/>
              </a:rPr>
              <a:t>事業の成果</a:t>
            </a:r>
            <a:r>
              <a:rPr lang="en-US" altLang="ja-JP" sz="2400" b="1" dirty="0">
                <a:solidFill>
                  <a:schemeClr val="tx1"/>
                </a:solidFill>
                <a:latin typeface="BIZ UDPゴシック" panose="020B0400000000000000" pitchFamily="50" charset="-128"/>
                <a:ea typeface="BIZ UDPゴシック" panose="020B0400000000000000" pitchFamily="50" charset="-128"/>
              </a:rPr>
              <a:t>】</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DF65E2B1-17A9-766C-FC36-B9E0C358DF10}"/>
              </a:ext>
            </a:extLst>
          </p:cNvPr>
          <p:cNvSpPr>
            <a:spLocks noGrp="1"/>
          </p:cNvSpPr>
          <p:nvPr>
            <p:ph idx="1"/>
          </p:nvPr>
        </p:nvSpPr>
        <p:spPr>
          <a:xfrm>
            <a:off x="1240029" y="790176"/>
            <a:ext cx="8943515" cy="506189"/>
          </a:xfrm>
        </p:spPr>
        <p:txBody>
          <a:bodyPr>
            <a:normAutofit/>
          </a:bodyPr>
          <a:lstStyle/>
          <a:p>
            <a:pPr marL="0" indent="0">
              <a:buNone/>
            </a:pPr>
            <a:r>
              <a:rPr kumimoji="1" lang="ja-JP" altLang="en-US" sz="2000" u="sng" dirty="0">
                <a:latin typeface="BIZ UDPゴシック" panose="020B0400000000000000" pitchFamily="50" charset="-128"/>
                <a:ea typeface="BIZ UDPゴシック" panose="020B0400000000000000" pitchFamily="50" charset="-128"/>
              </a:rPr>
              <a:t>〇　ツアーの受入れの整備と、販売実績は以下のとおりです。</a:t>
            </a:r>
          </a:p>
        </p:txBody>
      </p:sp>
    </p:spTree>
    <p:extLst>
      <p:ext uri="{BB962C8B-B14F-4D97-AF65-F5344CB8AC3E}">
        <p14:creationId xmlns:p14="http://schemas.microsoft.com/office/powerpoint/2010/main" val="58143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10;&#10;AI 生成コンテンツは誤りを含む可能性があります。">
            <a:extLst>
              <a:ext uri="{FF2B5EF4-FFF2-40B4-BE49-F238E27FC236}">
                <a16:creationId xmlns:a16="http://schemas.microsoft.com/office/drawing/2014/main" id="{F61198E3-1984-E9AD-2545-BCBADBB0C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999" y="1943628"/>
            <a:ext cx="3035392" cy="3553631"/>
          </a:xfrm>
          <a:prstGeom prst="rect">
            <a:avLst/>
          </a:prstGeom>
        </p:spPr>
      </p:pic>
      <p:sp>
        <p:nvSpPr>
          <p:cNvPr id="17" name="正方形/長方形 16">
            <a:extLst>
              <a:ext uri="{FF2B5EF4-FFF2-40B4-BE49-F238E27FC236}">
                <a16:creationId xmlns:a16="http://schemas.microsoft.com/office/drawing/2014/main" id="{A6E7AB72-5642-12F5-5460-9507456D6AE9}"/>
              </a:ext>
            </a:extLst>
          </p:cNvPr>
          <p:cNvSpPr/>
          <p:nvPr/>
        </p:nvSpPr>
        <p:spPr>
          <a:xfrm>
            <a:off x="0" y="-224001"/>
            <a:ext cx="12192000" cy="741559"/>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Ⅱ</a:t>
            </a:r>
            <a:r>
              <a:rPr lang="ja-JP" altLang="en-US" sz="2400" b="1" dirty="0">
                <a:solidFill>
                  <a:schemeClr val="bg1"/>
                </a:solidFill>
                <a:latin typeface="ＭＳ 明朝" panose="02020609040205080304" pitchFamily="17" charset="-128"/>
                <a:ea typeface="ＭＳ 明朝" panose="02020609040205080304" pitchFamily="17" charset="-128"/>
              </a:rPr>
              <a:t>　広域観光事業　</a:t>
            </a:r>
            <a:endParaRPr lang="ja-JP" altLang="en-US" sz="2400" dirty="0">
              <a:solidFill>
                <a:schemeClr val="bg1"/>
              </a:solidFill>
              <a:latin typeface="ＭＳ 明朝" panose="02020609040205080304" pitchFamily="17" charset="-128"/>
              <a:ea typeface="ＭＳ 明朝" panose="02020609040205080304" pitchFamily="17" charset="-128"/>
            </a:endParaRPr>
          </a:p>
        </p:txBody>
      </p:sp>
      <p:sp>
        <p:nvSpPr>
          <p:cNvPr id="18" name="タイトル 1">
            <a:extLst>
              <a:ext uri="{FF2B5EF4-FFF2-40B4-BE49-F238E27FC236}">
                <a16:creationId xmlns:a16="http://schemas.microsoft.com/office/drawing/2014/main" id="{9CB56DEA-43B9-2EEE-1A74-A8EB0B334C91}"/>
              </a:ext>
            </a:extLst>
          </p:cNvPr>
          <p:cNvSpPr txBox="1">
            <a:spLocks/>
          </p:cNvSpPr>
          <p:nvPr/>
        </p:nvSpPr>
        <p:spPr>
          <a:xfrm>
            <a:off x="354898" y="-58372"/>
            <a:ext cx="11120284" cy="7319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2400" dirty="0">
              <a:solidFill>
                <a:schemeClr val="bg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1D9B98FA-9F7F-03C3-28F2-EE3B81404D5A}"/>
              </a:ext>
            </a:extLst>
          </p:cNvPr>
          <p:cNvSpPr>
            <a:spLocks noGrp="1"/>
          </p:cNvSpPr>
          <p:nvPr>
            <p:ph type="sldNum" sz="quarter" idx="12"/>
          </p:nvPr>
        </p:nvSpPr>
        <p:spPr>
          <a:xfrm>
            <a:off x="9073342" y="6274891"/>
            <a:ext cx="2743200" cy="365125"/>
          </a:xfrm>
        </p:spPr>
        <p:txBody>
          <a:bodyPr/>
          <a:lstStyle/>
          <a:p>
            <a:fld id="{6239467C-65D1-418A-B1E8-95DE9D0996E4}" type="slidenum">
              <a:rPr kumimoji="1" lang="ja-JP" altLang="en-US" sz="1800" smtClean="0">
                <a:solidFill>
                  <a:schemeClr val="tx1"/>
                </a:solidFill>
              </a:rPr>
              <a:t>4</a:t>
            </a:fld>
            <a:endParaRPr kumimoji="1" lang="ja-JP" altLang="en-US" sz="1800" dirty="0">
              <a:solidFill>
                <a:schemeClr val="tx1"/>
              </a:solidFill>
            </a:endParaRPr>
          </a:p>
        </p:txBody>
      </p:sp>
      <p:sp>
        <p:nvSpPr>
          <p:cNvPr id="11" name="コンテンツ プレースホルダー 2">
            <a:extLst>
              <a:ext uri="{FF2B5EF4-FFF2-40B4-BE49-F238E27FC236}">
                <a16:creationId xmlns:a16="http://schemas.microsoft.com/office/drawing/2014/main" id="{50E1FE73-677C-A709-EAB3-45A9C112826F}"/>
              </a:ext>
            </a:extLst>
          </p:cNvPr>
          <p:cNvSpPr txBox="1">
            <a:spLocks/>
          </p:cNvSpPr>
          <p:nvPr/>
        </p:nvSpPr>
        <p:spPr>
          <a:xfrm>
            <a:off x="491224" y="663563"/>
            <a:ext cx="5172494" cy="123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u="sng" kern="0" dirty="0">
                <a:ea typeface="ＭＳ ゴシック" panose="020B0609070205080204" pitchFamily="49" charset="-128"/>
                <a:cs typeface="游明朝" panose="02020400000000000000" pitchFamily="18" charset="-128"/>
              </a:rPr>
              <a:t>◆アニメツーリズム</a:t>
            </a:r>
            <a:endParaRPr lang="en-US" altLang="ja-JP" sz="2000" u="sng"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r>
              <a:rPr lang="ja-JP" altLang="en-US" sz="1600" b="1" kern="0" dirty="0">
                <a:ea typeface="ＭＳ ゴシック" panose="020B0609070205080204" pitchFamily="49" charset="-128"/>
                <a:cs typeface="游明朝" panose="02020400000000000000" pitchFamily="18" charset="-128"/>
              </a:rPr>
              <a:t>夏目友人帳アニメ</a:t>
            </a:r>
            <a:r>
              <a:rPr lang="en-US" altLang="ja-JP" sz="1600" b="1" kern="0" dirty="0">
                <a:ea typeface="ＭＳ ゴシック" panose="020B0609070205080204" pitchFamily="49" charset="-128"/>
                <a:cs typeface="游明朝" panose="02020400000000000000" pitchFamily="18" charset="-128"/>
              </a:rPr>
              <a:t>15</a:t>
            </a:r>
            <a:r>
              <a:rPr lang="ja-JP" altLang="en-US" sz="1600" b="1" kern="0" dirty="0">
                <a:ea typeface="ＭＳ ゴシック" panose="020B0609070205080204" pitchFamily="49" charset="-128"/>
                <a:cs typeface="游明朝" panose="02020400000000000000" pitchFamily="18" charset="-128"/>
              </a:rPr>
              <a:t>周年事業「ギフトラリー」</a:t>
            </a:r>
            <a:endParaRPr lang="en-US" altLang="ja-JP" sz="1600" b="1"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r>
              <a:rPr lang="ja-JP" altLang="en-US" sz="1600" b="1" kern="0" dirty="0">
                <a:ea typeface="ＭＳ ゴシック" panose="020B0609070205080204" pitchFamily="49" charset="-128"/>
                <a:cs typeface="游明朝" panose="02020400000000000000" pitchFamily="18" charset="-128"/>
              </a:rPr>
              <a:t>で誘客・広域周遊を図りました。</a:t>
            </a:r>
            <a:endParaRPr lang="en-US" altLang="ja-JP" sz="1600" b="1"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endParaRPr lang="en-US" altLang="ja-JP" sz="2000"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endParaRPr lang="en-US" altLang="ja-JP" sz="2000" u="sng" kern="0" dirty="0">
              <a:ea typeface="ＭＳ ゴシック" panose="020B0609070205080204" pitchFamily="49" charset="-128"/>
              <a:cs typeface="游明朝" panose="02020400000000000000" pitchFamily="18" charset="-128"/>
            </a:endParaRPr>
          </a:p>
        </p:txBody>
      </p:sp>
      <p:pic>
        <p:nvPicPr>
          <p:cNvPr id="14" name="Picture 2" descr="相良三十三観音めぐりの画像">
            <a:extLst>
              <a:ext uri="{FF2B5EF4-FFF2-40B4-BE49-F238E27FC236}">
                <a16:creationId xmlns:a16="http://schemas.microsoft.com/office/drawing/2014/main" id="{98CFA222-DD05-1105-CD50-2EFF2FC305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718" y="2309349"/>
            <a:ext cx="2598348" cy="194876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6A8C8D8F-0E63-34AC-459B-958D82F917AE}"/>
              </a:ext>
            </a:extLst>
          </p:cNvPr>
          <p:cNvSpPr txBox="1"/>
          <p:nvPr/>
        </p:nvSpPr>
        <p:spPr>
          <a:xfrm>
            <a:off x="8729240" y="683825"/>
            <a:ext cx="3208304" cy="369332"/>
          </a:xfrm>
          <a:prstGeom prst="rect">
            <a:avLst/>
          </a:prstGeom>
          <a:noFill/>
        </p:spPr>
        <p:txBody>
          <a:bodyPr wrap="square">
            <a:spAutoFit/>
          </a:bodyPr>
          <a:lstStyle/>
          <a:p>
            <a:r>
              <a:rPr lang="ja-JP" altLang="en-US" u="sng" dirty="0"/>
              <a:t>◆</a:t>
            </a:r>
            <a:r>
              <a:rPr lang="ja-JP" altLang="en-US" b="1" u="sng" dirty="0"/>
              <a:t>人吉球磨の「ひなまつり」</a:t>
            </a:r>
            <a:endParaRPr lang="en-US" altLang="ja-JP" b="1" u="sng" dirty="0"/>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3EF5CDE-4711-B79E-CC46-B8D135494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991" y="1807789"/>
            <a:ext cx="4599341" cy="3271440"/>
          </a:xfrm>
          <a:prstGeom prst="rect">
            <a:avLst/>
          </a:prstGeom>
        </p:spPr>
      </p:pic>
      <p:pic>
        <p:nvPicPr>
          <p:cNvPr id="4" name="図 3" descr="ダイアグラム&#10;&#10;AI によって生成されたコンテンツは間違っている可能性があります。">
            <a:extLst>
              <a:ext uri="{FF2B5EF4-FFF2-40B4-BE49-F238E27FC236}">
                <a16:creationId xmlns:a16="http://schemas.microsoft.com/office/drawing/2014/main" id="{8AB27720-022B-14C4-CE03-9D9EA28445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885" y="5091618"/>
            <a:ext cx="1867047" cy="1548398"/>
          </a:xfrm>
          <a:prstGeom prst="rect">
            <a:avLst/>
          </a:prstGeom>
        </p:spPr>
      </p:pic>
      <p:pic>
        <p:nvPicPr>
          <p:cNvPr id="5" name="図 4" descr="設計図 が含まれている画像&#10;&#10;AI によって生成されたコンテンツは間違っている可能性があります。">
            <a:extLst>
              <a:ext uri="{FF2B5EF4-FFF2-40B4-BE49-F238E27FC236}">
                <a16:creationId xmlns:a16="http://schemas.microsoft.com/office/drawing/2014/main" id="{AF607E91-6103-0158-078C-3005492C9B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663" t="45560" r="58381" b="11693"/>
          <a:stretch>
            <a:fillRect/>
          </a:stretch>
        </p:blipFill>
        <p:spPr>
          <a:xfrm rot="16200000">
            <a:off x="3689659" y="4865593"/>
            <a:ext cx="1061600" cy="1833563"/>
          </a:xfrm>
          <a:prstGeom prst="rect">
            <a:avLst/>
          </a:prstGeom>
        </p:spPr>
      </p:pic>
      <p:pic>
        <p:nvPicPr>
          <p:cNvPr id="6" name="図 5" descr="マップ&#10;&#10;自動的に生成された説明">
            <a:extLst>
              <a:ext uri="{FF2B5EF4-FFF2-40B4-BE49-F238E27FC236}">
                <a16:creationId xmlns:a16="http://schemas.microsoft.com/office/drawing/2014/main" id="{FF5C473E-99DF-6619-3DFE-B73A7D419B3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3718" y="4420171"/>
            <a:ext cx="3499068" cy="1645996"/>
          </a:xfrm>
          <a:prstGeom prst="rect">
            <a:avLst/>
          </a:prstGeom>
          <a:noFill/>
          <a:ln>
            <a:noFill/>
          </a:ln>
        </p:spPr>
      </p:pic>
      <p:sp>
        <p:nvSpPr>
          <p:cNvPr id="16" name="テキスト ボックス 15">
            <a:extLst>
              <a:ext uri="{FF2B5EF4-FFF2-40B4-BE49-F238E27FC236}">
                <a16:creationId xmlns:a16="http://schemas.microsoft.com/office/drawing/2014/main" id="{F8685AC0-F8DD-F375-AF02-50BFC0EAF9F7}"/>
              </a:ext>
            </a:extLst>
          </p:cNvPr>
          <p:cNvSpPr txBox="1"/>
          <p:nvPr/>
        </p:nvSpPr>
        <p:spPr>
          <a:xfrm>
            <a:off x="5444062" y="677543"/>
            <a:ext cx="3285178" cy="369332"/>
          </a:xfrm>
          <a:prstGeom prst="rect">
            <a:avLst/>
          </a:prstGeom>
          <a:noFill/>
        </p:spPr>
        <p:txBody>
          <a:bodyPr wrap="square">
            <a:spAutoFit/>
          </a:bodyPr>
          <a:lstStyle/>
          <a:p>
            <a:r>
              <a:rPr lang="ja-JP" altLang="en-US" u="sng" dirty="0"/>
              <a:t>◆</a:t>
            </a:r>
            <a:r>
              <a:rPr lang="ja-JP" altLang="en-US" b="1" u="sng" dirty="0"/>
              <a:t>相良</a:t>
            </a:r>
            <a:r>
              <a:rPr lang="ja-JP" altLang="en-US" b="1" u="sng" dirty="0">
                <a:latin typeface="ＭＳ ゴシック" panose="020B0609070205080204" pitchFamily="49" charset="-128"/>
                <a:ea typeface="ＭＳ ゴシック" panose="020B0609070205080204" pitchFamily="49" charset="-128"/>
              </a:rPr>
              <a:t>三十三</a:t>
            </a:r>
            <a:r>
              <a:rPr lang="ja-JP" altLang="en-US" b="1" u="sng" dirty="0"/>
              <a:t>観音めぐり</a:t>
            </a:r>
            <a:endParaRPr lang="en-US" altLang="ja-JP" b="1" u="sng" dirty="0"/>
          </a:p>
        </p:txBody>
      </p:sp>
      <p:sp>
        <p:nvSpPr>
          <p:cNvPr id="8" name="テキスト ボックス 7">
            <a:extLst>
              <a:ext uri="{FF2B5EF4-FFF2-40B4-BE49-F238E27FC236}">
                <a16:creationId xmlns:a16="http://schemas.microsoft.com/office/drawing/2014/main" id="{3C8EF5A8-7FF4-4CE0-34E5-B4A0D53D277C}"/>
              </a:ext>
            </a:extLst>
          </p:cNvPr>
          <p:cNvSpPr txBox="1"/>
          <p:nvPr/>
        </p:nvSpPr>
        <p:spPr>
          <a:xfrm>
            <a:off x="8840790" y="1148501"/>
            <a:ext cx="3208304" cy="830997"/>
          </a:xfrm>
          <a:prstGeom prst="rect">
            <a:avLst/>
          </a:prstGeom>
          <a:noFill/>
        </p:spPr>
        <p:txBody>
          <a:bodyPr wrap="square">
            <a:spAutoFit/>
          </a:bodyPr>
          <a:lstStyle/>
          <a:p>
            <a:r>
              <a:rPr lang="ja-JP" altLang="en-US" sz="1600" b="1" dirty="0">
                <a:latin typeface="ＭＳ ゴシック" panose="020B0609070205080204" pitchFamily="49" charset="-128"/>
                <a:ea typeface="ＭＳ ゴシック" panose="020B0609070205080204" pitchFamily="49" charset="-128"/>
              </a:rPr>
              <a:t>地域各地で展開される「ひなまつり」イベントを支援しています。</a:t>
            </a:r>
          </a:p>
        </p:txBody>
      </p:sp>
      <p:sp>
        <p:nvSpPr>
          <p:cNvPr id="20" name="テキスト ボックス 19">
            <a:extLst>
              <a:ext uri="{FF2B5EF4-FFF2-40B4-BE49-F238E27FC236}">
                <a16:creationId xmlns:a16="http://schemas.microsoft.com/office/drawing/2014/main" id="{99D14570-D630-12CC-078F-F31565A61BB9}"/>
              </a:ext>
            </a:extLst>
          </p:cNvPr>
          <p:cNvSpPr txBox="1"/>
          <p:nvPr/>
        </p:nvSpPr>
        <p:spPr>
          <a:xfrm>
            <a:off x="3215541" y="6303564"/>
            <a:ext cx="2699499" cy="307777"/>
          </a:xfrm>
          <a:prstGeom prst="rect">
            <a:avLst/>
          </a:prstGeom>
          <a:noFill/>
        </p:spPr>
        <p:txBody>
          <a:bodyPr wrap="square">
            <a:spAutoFit/>
          </a:bodyPr>
          <a:lstStyle/>
          <a:p>
            <a:r>
              <a:rPr lang="ja-JP" altLang="en-US" sz="1400" dirty="0">
                <a:effectLst/>
                <a:latin typeface="ＭＳ ゴシック" panose="020B0609070205080204" pitchFamily="49" charset="-128"/>
                <a:ea typeface="ＭＳ ゴシック" panose="020B0609070205080204" pitchFamily="49" charset="-128"/>
                <a:cs typeface="Times New Roman" panose="02020603050405020304" pitchFamily="18" charset="0"/>
              </a:rPr>
              <a:t>オリジナルタンブラー販売</a:t>
            </a:r>
            <a:endParaRPr lang="ja-JP" altLang="en-US" sz="1400" dirty="0">
              <a:latin typeface="ＭＳ ゴシック" panose="020B0609070205080204" pitchFamily="49" charset="-128"/>
              <a:ea typeface="ＭＳ ゴシック" panose="020B0609070205080204" pitchFamily="49" charset="-128"/>
            </a:endParaRPr>
          </a:p>
        </p:txBody>
      </p:sp>
      <p:sp>
        <p:nvSpPr>
          <p:cNvPr id="7" name="スライド番号プレースホルダー 1">
            <a:extLst>
              <a:ext uri="{FF2B5EF4-FFF2-40B4-BE49-F238E27FC236}">
                <a16:creationId xmlns:a16="http://schemas.microsoft.com/office/drawing/2014/main" id="{217DD420-6A5A-8270-FDFB-8CAAA628E22A}"/>
              </a:ext>
            </a:extLst>
          </p:cNvPr>
          <p:cNvSpPr txBox="1">
            <a:spLocks/>
          </p:cNvSpPr>
          <p:nvPr/>
        </p:nvSpPr>
        <p:spPr>
          <a:xfrm>
            <a:off x="9376191" y="534990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a:solidFill>
                  <a:schemeClr val="tx1"/>
                </a:solidFill>
              </a:rPr>
              <a:t>実施：人吉球磨のひなまつり実行委員会</a:t>
            </a:r>
          </a:p>
        </p:txBody>
      </p:sp>
      <p:sp>
        <p:nvSpPr>
          <p:cNvPr id="10" name="テキスト ボックス 9">
            <a:extLst>
              <a:ext uri="{FF2B5EF4-FFF2-40B4-BE49-F238E27FC236}">
                <a16:creationId xmlns:a16="http://schemas.microsoft.com/office/drawing/2014/main" id="{3D17A7EC-A848-5B85-11E4-D2B517FE5B8B}"/>
              </a:ext>
            </a:extLst>
          </p:cNvPr>
          <p:cNvSpPr txBox="1"/>
          <p:nvPr/>
        </p:nvSpPr>
        <p:spPr>
          <a:xfrm>
            <a:off x="5586526" y="1218786"/>
            <a:ext cx="3208304" cy="830997"/>
          </a:xfrm>
          <a:prstGeom prst="rect">
            <a:avLst/>
          </a:prstGeom>
          <a:noFill/>
        </p:spPr>
        <p:txBody>
          <a:bodyPr wrap="square">
            <a:spAutoFit/>
          </a:bodyPr>
          <a:lstStyle/>
          <a:p>
            <a:r>
              <a:rPr lang="ja-JP" alt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ＨＰ</a:t>
            </a:r>
            <a:r>
              <a:rPr lang="ja-JP"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人吉球磨ガイドに「おす</a:t>
            </a:r>
            <a:endParaRPr lang="en-US"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すめ順路」「開帳札所一覧」</a:t>
            </a:r>
            <a:endParaRPr lang="en-US"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の情報を提供しています。</a:t>
            </a:r>
            <a:endParaRPr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9731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9640-096F-4476-0923-B0DB525DA543}"/>
              </a:ext>
            </a:extLst>
          </p:cNvPr>
          <p:cNvSpPr>
            <a:spLocks noGrp="1"/>
          </p:cNvSpPr>
          <p:nvPr>
            <p:ph type="ctrTitle"/>
          </p:nvPr>
        </p:nvSpPr>
        <p:spPr>
          <a:xfrm>
            <a:off x="444194" y="1238490"/>
            <a:ext cx="11315684" cy="4646532"/>
          </a:xfrm>
        </p:spPr>
        <p:txBody>
          <a:bodyPr vert="horz" lIns="91440" tIns="45720" rIns="91440" bIns="45720" rtlCol="0" anchor="t">
            <a:normAutofit/>
          </a:bodyPr>
          <a:lstStyle/>
          <a:p>
            <a:pPr algn="l">
              <a:spcBef>
                <a:spcPts val="1000"/>
              </a:spcBef>
              <a:buFont typeface="Arial" panose="020B0604020202020204" pitchFamily="34" charset="0"/>
            </a:pPr>
            <a:br>
              <a:rPr lang="en-US" altLang="ja-JP" sz="24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a:t>
            </a:r>
            <a:r>
              <a:rPr lang="ja-JP" altLang="en-US" sz="2800" dirty="0">
                <a:latin typeface="HGPｺﾞｼｯｸM" panose="020B0600000000000000" pitchFamily="50" charset="-128"/>
                <a:ea typeface="HGPｺﾞｼｯｸM" panose="020B0600000000000000" pitchFamily="50" charset="-128"/>
                <a:cs typeface="+mn-cs"/>
              </a:rPr>
              <a:t>人吉球磨の</a:t>
            </a:r>
            <a:r>
              <a:rPr lang="ja-JP" altLang="en-US" sz="2800" dirty="0">
                <a:latin typeface="HGPｺﾞｼｯｸM" panose="020B0600000000000000" pitchFamily="50" charset="-128"/>
                <a:ea typeface="HGPｺﾞｼｯｸM" panose="020B0600000000000000" pitchFamily="50" charset="-128"/>
              </a:rPr>
              <a:t>観光の実態</a:t>
            </a:r>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S教科書体" panose="02020600000000000000" pitchFamily="18" charset="-128"/>
                <a:ea typeface="HGS教科書体" panose="02020600000000000000" pitchFamily="18" charset="-128"/>
                <a:cs typeface="+mn-cs"/>
              </a:rPr>
              <a:t>　</a:t>
            </a:r>
            <a:br>
              <a:rPr lang="en-US" altLang="ja-JP" sz="2800" dirty="0">
                <a:latin typeface="HGS教科書体" panose="02020600000000000000" pitchFamily="18" charset="-128"/>
                <a:ea typeface="HGS教科書体" panose="02020600000000000000" pitchFamily="18" charset="-128"/>
                <a:cs typeface="+mn-cs"/>
              </a:rPr>
            </a:br>
            <a:r>
              <a:rPr lang="ja-JP" altLang="en-US" sz="2800" dirty="0">
                <a:latin typeface="HGS教科書体" panose="02020600000000000000" pitchFamily="18" charset="-128"/>
                <a:ea typeface="HGS教科書体" panose="02020600000000000000" pitchFamily="18" charset="-128"/>
                <a:cs typeface="+mn-cs"/>
              </a:rPr>
              <a:t>　</a:t>
            </a:r>
            <a:r>
              <a:rPr lang="ja-JP" altLang="en-US" sz="2800" dirty="0">
                <a:latin typeface="HGPｺﾞｼｯｸM" panose="020B0600000000000000" pitchFamily="50" charset="-128"/>
                <a:ea typeface="HGPｺﾞｼｯｸM" panose="020B0600000000000000" pitchFamily="50" charset="-128"/>
                <a:cs typeface="+mn-cs"/>
              </a:rPr>
              <a:t>① </a:t>
            </a:r>
            <a:r>
              <a:rPr lang="en-US" altLang="ja-JP" sz="2800" dirty="0">
                <a:latin typeface="HGPｺﾞｼｯｸM" panose="020B0600000000000000" pitchFamily="50" charset="-128"/>
                <a:ea typeface="HGPｺﾞｼｯｸM" panose="020B0600000000000000" pitchFamily="50" charset="-128"/>
              </a:rPr>
              <a:t>R6</a:t>
            </a:r>
            <a:r>
              <a:rPr lang="ja-JP" altLang="en-US" sz="2800" dirty="0">
                <a:latin typeface="HGPｺﾞｼｯｸM" panose="020B0600000000000000" pitchFamily="50" charset="-128"/>
                <a:ea typeface="HGPｺﾞｼｯｸM" panose="020B0600000000000000" pitchFamily="50" charset="-128"/>
              </a:rPr>
              <a:t>（</a:t>
            </a:r>
            <a:r>
              <a:rPr lang="en-US" altLang="ja-JP" sz="2800" dirty="0">
                <a:latin typeface="HGPｺﾞｼｯｸM" panose="020B0600000000000000" pitchFamily="50" charset="-128"/>
                <a:ea typeface="HGPｺﾞｼｯｸM" panose="020B0600000000000000" pitchFamily="50" charset="-128"/>
              </a:rPr>
              <a:t>2024</a:t>
            </a:r>
            <a:r>
              <a:rPr lang="ja-JP" altLang="en-US" sz="2800" dirty="0">
                <a:latin typeface="HGPｺﾞｼｯｸM" panose="020B0600000000000000" pitchFamily="50" charset="-128"/>
                <a:ea typeface="HGPｺﾞｼｯｸM" panose="020B0600000000000000" pitchFamily="50" charset="-128"/>
              </a:rPr>
              <a:t>）の</a:t>
            </a:r>
            <a:r>
              <a:rPr lang="ja-JP" altLang="en-US" sz="2800" dirty="0">
                <a:latin typeface="HGPｺﾞｼｯｸM" panose="020B0600000000000000" pitchFamily="50" charset="-128"/>
                <a:ea typeface="HGPｺﾞｼｯｸM" panose="020B0600000000000000" pitchFamily="50" charset="-128"/>
                <a:cs typeface="+mn-cs"/>
              </a:rPr>
              <a:t>来訪者アンケートからみえてくるもの</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　当協議会では、</a:t>
            </a:r>
            <a:r>
              <a:rPr lang="en-US" altLang="ja-JP" sz="2800" dirty="0">
                <a:latin typeface="HGPｺﾞｼｯｸM" panose="020B0600000000000000" pitchFamily="50" charset="-128"/>
                <a:ea typeface="HGPｺﾞｼｯｸM" panose="020B0600000000000000" pitchFamily="50" charset="-128"/>
                <a:cs typeface="+mn-cs"/>
              </a:rPr>
              <a:t>2024</a:t>
            </a:r>
            <a:r>
              <a:rPr lang="ja-JP" altLang="en-US" sz="2800" dirty="0">
                <a:latin typeface="HGPｺﾞｼｯｸM" panose="020B0600000000000000" pitchFamily="50" charset="-128"/>
                <a:ea typeface="HGPｺﾞｼｯｸM" panose="020B0600000000000000" pitchFamily="50" charset="-128"/>
                <a:cs typeface="+mn-cs"/>
              </a:rPr>
              <a:t>年</a:t>
            </a:r>
            <a:r>
              <a:rPr lang="en-US" altLang="ja-JP" sz="2800" dirty="0">
                <a:latin typeface="HGPｺﾞｼｯｸM" panose="020B0600000000000000" pitchFamily="50" charset="-128"/>
                <a:ea typeface="HGPｺﾞｼｯｸM" panose="020B0600000000000000" pitchFamily="50" charset="-128"/>
                <a:cs typeface="+mn-cs"/>
              </a:rPr>
              <a:t>6</a:t>
            </a:r>
            <a:r>
              <a:rPr lang="ja-JP" altLang="en-US" sz="2800" dirty="0">
                <a:latin typeface="HGPｺﾞｼｯｸM" panose="020B0600000000000000" pitchFamily="50" charset="-128"/>
                <a:ea typeface="HGPｺﾞｼｯｸM" panose="020B0600000000000000" pitchFamily="50" charset="-128"/>
                <a:cs typeface="+mn-cs"/>
              </a:rPr>
              <a:t>月から</a:t>
            </a:r>
            <a:r>
              <a:rPr lang="en-US" altLang="ja-JP" sz="2800" dirty="0">
                <a:latin typeface="HGPｺﾞｼｯｸM" panose="020B0600000000000000" pitchFamily="50" charset="-128"/>
                <a:ea typeface="HGPｺﾞｼｯｸM" panose="020B0600000000000000" pitchFamily="50" charset="-128"/>
                <a:cs typeface="+mn-cs"/>
              </a:rPr>
              <a:t>2025</a:t>
            </a:r>
            <a:r>
              <a:rPr lang="ja-JP" altLang="en-US" sz="2800" dirty="0">
                <a:latin typeface="HGPｺﾞｼｯｸM" panose="020B0600000000000000" pitchFamily="50" charset="-128"/>
                <a:ea typeface="HGPｺﾞｼｯｸM" panose="020B0600000000000000" pitchFamily="50" charset="-128"/>
                <a:cs typeface="+mn-cs"/>
              </a:rPr>
              <a:t>年</a:t>
            </a:r>
            <a:r>
              <a:rPr lang="en-US" altLang="ja-JP" sz="2800" dirty="0">
                <a:latin typeface="HGPｺﾞｼｯｸM" panose="020B0600000000000000" pitchFamily="50" charset="-128"/>
                <a:ea typeface="HGPｺﾞｼｯｸM" panose="020B0600000000000000" pitchFamily="50" charset="-128"/>
                <a:cs typeface="+mn-cs"/>
              </a:rPr>
              <a:t>2</a:t>
            </a:r>
            <a:r>
              <a:rPr lang="ja-JP" altLang="en-US" sz="2800" dirty="0">
                <a:latin typeface="HGPｺﾞｼｯｸM" panose="020B0600000000000000" pitchFamily="50" charset="-128"/>
                <a:ea typeface="HGPｺﾞｼｯｸM" panose="020B0600000000000000" pitchFamily="50" charset="-128"/>
                <a:cs typeface="+mn-cs"/>
              </a:rPr>
              <a:t>月にかけて、観光で訪れた</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方々にアンケートを実施して、観光の実態を調査しています。</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a:t>
            </a:r>
            <a:br>
              <a:rPr lang="en-US" altLang="ja-JP" sz="28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cs typeface="+mn-cs"/>
              </a:rPr>
              <a:t>②</a:t>
            </a:r>
            <a:r>
              <a:rPr lang="en-US" altLang="ja-JP" sz="2800" dirty="0">
                <a:latin typeface="HGPｺﾞｼｯｸM" panose="020B0600000000000000" pitchFamily="50" charset="-128"/>
                <a:ea typeface="HGPｺﾞｼｯｸM" panose="020B0600000000000000" pitchFamily="50" charset="-128"/>
              </a:rPr>
              <a:t> R6</a:t>
            </a:r>
            <a:r>
              <a:rPr lang="ja-JP" altLang="en-US" sz="2800" dirty="0">
                <a:latin typeface="HGPｺﾞｼｯｸM" panose="020B0600000000000000" pitchFamily="50" charset="-128"/>
                <a:ea typeface="HGPｺﾞｼｯｸM" panose="020B0600000000000000" pitchFamily="50" charset="-128"/>
              </a:rPr>
              <a:t>（</a:t>
            </a:r>
            <a:r>
              <a:rPr lang="en-US" altLang="ja-JP" sz="2800" dirty="0">
                <a:latin typeface="HGPｺﾞｼｯｸM" panose="020B0600000000000000" pitchFamily="50" charset="-128"/>
                <a:ea typeface="HGPｺﾞｼｯｸM" panose="020B0600000000000000" pitchFamily="50" charset="-128"/>
              </a:rPr>
              <a:t>2024</a:t>
            </a:r>
            <a:r>
              <a:rPr lang="ja-JP" altLang="en-US" sz="2800" dirty="0">
                <a:latin typeface="HGPｺﾞｼｯｸM" panose="020B0600000000000000" pitchFamily="50" charset="-128"/>
                <a:ea typeface="HGPｺﾞｼｯｸM" panose="020B0600000000000000" pitchFamily="50" charset="-128"/>
              </a:rPr>
              <a:t>）の</a:t>
            </a:r>
            <a:r>
              <a:rPr lang="ja-JP" altLang="en-US" sz="2800" dirty="0">
                <a:latin typeface="HGPｺﾞｼｯｸM" panose="020B0600000000000000" pitchFamily="50" charset="-128"/>
                <a:ea typeface="HGPｺﾞｼｯｸM" panose="020B0600000000000000" pitchFamily="50" charset="-128"/>
                <a:cs typeface="+mn-cs"/>
              </a:rPr>
              <a:t>宿泊客の状況</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　当協議会では、</a:t>
            </a:r>
            <a:r>
              <a:rPr lang="en-US" altLang="ja-JP" sz="2800" dirty="0">
                <a:latin typeface="HGPｺﾞｼｯｸM" panose="020B0600000000000000" pitchFamily="50" charset="-128"/>
                <a:ea typeface="HGPｺﾞｼｯｸM" panose="020B0600000000000000" pitchFamily="50" charset="-128"/>
                <a:cs typeface="+mn-cs"/>
              </a:rPr>
              <a:t>2024</a:t>
            </a:r>
            <a:r>
              <a:rPr lang="ja-JP" altLang="en-US" sz="2800" dirty="0">
                <a:latin typeface="HGPｺﾞｼｯｸM" panose="020B0600000000000000" pitchFamily="50" charset="-128"/>
                <a:ea typeface="HGPｺﾞｼｯｸM" panose="020B0600000000000000" pitchFamily="50" charset="-128"/>
                <a:cs typeface="+mn-cs"/>
              </a:rPr>
              <a:t>年の</a:t>
            </a:r>
            <a:r>
              <a:rPr lang="en-US" altLang="ja-JP" sz="2800" dirty="0">
                <a:latin typeface="HGPｺﾞｼｯｸM" panose="020B0600000000000000" pitchFamily="50" charset="-128"/>
                <a:ea typeface="HGPｺﾞｼｯｸM" panose="020B0600000000000000" pitchFamily="50" charset="-128"/>
                <a:cs typeface="+mn-cs"/>
              </a:rPr>
              <a:t>1</a:t>
            </a:r>
            <a:r>
              <a:rPr lang="ja-JP" altLang="en-US" sz="2800" dirty="0">
                <a:latin typeface="HGPｺﾞｼｯｸM" panose="020B0600000000000000" pitchFamily="50" charset="-128"/>
                <a:ea typeface="HGPｺﾞｼｯｸM" panose="020B0600000000000000" pitchFamily="50" charset="-128"/>
                <a:cs typeface="+mn-cs"/>
              </a:rPr>
              <a:t>年間の宿泊の状況を調査しています。</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（宿泊統計調査）</a:t>
            </a:r>
            <a:br>
              <a:rPr lang="en-US" altLang="ja-JP" sz="28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br>
              <a:rPr lang="en-US" altLang="ja-JP" sz="2800" dirty="0">
                <a:latin typeface="HGS教科書体" panose="02020600000000000000" pitchFamily="18" charset="-128"/>
                <a:ea typeface="HGS教科書体" panose="02020600000000000000" pitchFamily="18" charset="-128"/>
                <a:cs typeface="+mn-cs"/>
              </a:rPr>
            </a:br>
            <a:endParaRPr lang="ja-JP" altLang="en-US" sz="2800" dirty="0">
              <a:latin typeface="HGS教科書体" panose="02020600000000000000" pitchFamily="18" charset="-128"/>
              <a:ea typeface="HGS教科書体" panose="02020600000000000000" pitchFamily="18" charset="-128"/>
              <a:cs typeface="+mn-cs"/>
            </a:endParaRPr>
          </a:p>
        </p:txBody>
      </p:sp>
      <p:sp>
        <p:nvSpPr>
          <p:cNvPr id="3" name="字幕 2">
            <a:extLst>
              <a:ext uri="{FF2B5EF4-FFF2-40B4-BE49-F238E27FC236}">
                <a16:creationId xmlns:a16="http://schemas.microsoft.com/office/drawing/2014/main" id="{6C75104A-18BE-316E-EE6D-927173069C7D}"/>
              </a:ext>
            </a:extLst>
          </p:cNvPr>
          <p:cNvSpPr>
            <a:spLocks noGrp="1"/>
          </p:cNvSpPr>
          <p:nvPr>
            <p:ph type="subTitle" idx="1"/>
          </p:nvPr>
        </p:nvSpPr>
        <p:spPr>
          <a:xfrm>
            <a:off x="10453190" y="972978"/>
            <a:ext cx="1738810" cy="500973"/>
          </a:xfrm>
        </p:spPr>
        <p:txBody>
          <a:bodyPr/>
          <a:lstStyle/>
          <a:p>
            <a:r>
              <a:rPr kumimoji="1" lang="en-US" altLang="ja-JP" dirty="0">
                <a:latin typeface="HGPｺﾞｼｯｸM" panose="020B0600000000000000" pitchFamily="50" charset="-128"/>
                <a:ea typeface="HGPｺﾞｼｯｸM" panose="020B0600000000000000" pitchFamily="50" charset="-128"/>
              </a:rPr>
              <a:t>R8.3.</a:t>
            </a:r>
            <a:r>
              <a:rPr kumimoji="1" lang="ja-JP" altLang="en-US" dirty="0">
                <a:latin typeface="HGPｺﾞｼｯｸM" panose="020B0600000000000000" pitchFamily="50" charset="-128"/>
                <a:ea typeface="HGPｺﾞｼｯｸM" panose="020B0600000000000000" pitchFamily="50" charset="-128"/>
              </a:rPr>
              <a:t>　</a:t>
            </a:r>
          </a:p>
        </p:txBody>
      </p:sp>
      <p:sp>
        <p:nvSpPr>
          <p:cNvPr id="4" name="正方形/長方形 3">
            <a:extLst>
              <a:ext uri="{FF2B5EF4-FFF2-40B4-BE49-F238E27FC236}">
                <a16:creationId xmlns:a16="http://schemas.microsoft.com/office/drawing/2014/main" id="{BD16E577-CF16-B806-6B1A-04509219A814}"/>
              </a:ext>
            </a:extLst>
          </p:cNvPr>
          <p:cNvSpPr/>
          <p:nvPr/>
        </p:nvSpPr>
        <p:spPr>
          <a:xfrm>
            <a:off x="0" y="0"/>
            <a:ext cx="12192000" cy="737419"/>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Ⅱ</a:t>
            </a:r>
            <a:r>
              <a:rPr kumimoji="1" lang="ja-JP" altLang="en-US" sz="2400" dirty="0"/>
              <a:t>　観光実態調査（観光実態レポート）</a:t>
            </a:r>
          </a:p>
        </p:txBody>
      </p:sp>
      <p:sp>
        <p:nvSpPr>
          <p:cNvPr id="5" name="スライド番号プレースホルダー 4">
            <a:extLst>
              <a:ext uri="{FF2B5EF4-FFF2-40B4-BE49-F238E27FC236}">
                <a16:creationId xmlns:a16="http://schemas.microsoft.com/office/drawing/2014/main" id="{91054079-E6A5-875C-C00C-3EB6723F3840}"/>
              </a:ext>
            </a:extLst>
          </p:cNvPr>
          <p:cNvSpPr>
            <a:spLocks noGrp="1"/>
          </p:cNvSpPr>
          <p:nvPr>
            <p:ph type="sldNum" sz="quarter" idx="12"/>
          </p:nvPr>
        </p:nvSpPr>
        <p:spPr>
          <a:xfrm>
            <a:off x="9131595" y="6320404"/>
            <a:ext cx="2743200" cy="365125"/>
          </a:xfrm>
        </p:spPr>
        <p:txBody>
          <a:bodyPr/>
          <a:lstStyle/>
          <a:p>
            <a:fld id="{6239467C-65D1-418A-B1E8-95DE9D0996E4}" type="slidenum">
              <a:rPr kumimoji="1" lang="ja-JP" altLang="en-US" sz="1800" smtClean="0">
                <a:solidFill>
                  <a:schemeClr val="bg1"/>
                </a:solidFill>
              </a:rPr>
              <a:t>5</a:t>
            </a:fld>
            <a:endParaRPr kumimoji="1" lang="ja-JP" altLang="en-US" sz="1800" dirty="0">
              <a:solidFill>
                <a:schemeClr val="bg1"/>
              </a:solidFill>
            </a:endParaRPr>
          </a:p>
        </p:txBody>
      </p:sp>
      <p:sp>
        <p:nvSpPr>
          <p:cNvPr id="8" name="スライド番号プレースホルダー 4">
            <a:extLst>
              <a:ext uri="{FF2B5EF4-FFF2-40B4-BE49-F238E27FC236}">
                <a16:creationId xmlns:a16="http://schemas.microsoft.com/office/drawing/2014/main" id="{A241646D-E01A-1273-BA6A-4E30DDE4B285}"/>
              </a:ext>
            </a:extLst>
          </p:cNvPr>
          <p:cNvSpPr txBox="1">
            <a:spLocks/>
          </p:cNvSpPr>
          <p:nvPr/>
        </p:nvSpPr>
        <p:spPr>
          <a:xfrm>
            <a:off x="9155130" y="629866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39467C-65D1-418A-B1E8-95DE9D0996E4}" type="slidenum">
              <a:rPr lang="ja-JP" altLang="en-US" sz="1800" smtClean="0"/>
              <a:pPr/>
              <a:t>5</a:t>
            </a:fld>
            <a:endParaRPr lang="ja-JP" altLang="en-US" sz="1800" dirty="0"/>
          </a:p>
        </p:txBody>
      </p:sp>
    </p:spTree>
    <p:extLst>
      <p:ext uri="{BB962C8B-B14F-4D97-AF65-F5344CB8AC3E}">
        <p14:creationId xmlns:p14="http://schemas.microsoft.com/office/powerpoint/2010/main" val="205899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832EDF0-4E7A-3350-D26C-BAD044B4C3B1}"/>
              </a:ext>
            </a:extLst>
          </p:cNvPr>
          <p:cNvSpPr txBox="1"/>
          <p:nvPr/>
        </p:nvSpPr>
        <p:spPr>
          <a:xfrm>
            <a:off x="450154" y="409912"/>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（観光の目的）</a:t>
            </a:r>
            <a:endParaRPr lang="ja-JP" altLang="en-US" sz="2000" dirty="0">
              <a:solidFill>
                <a:schemeClr val="bg1"/>
              </a:solidFill>
            </a:endParaRPr>
          </a:p>
        </p:txBody>
      </p:sp>
      <p:sp>
        <p:nvSpPr>
          <p:cNvPr id="9" name="テキスト ボックス 8">
            <a:extLst>
              <a:ext uri="{FF2B5EF4-FFF2-40B4-BE49-F238E27FC236}">
                <a16:creationId xmlns:a16="http://schemas.microsoft.com/office/drawing/2014/main" id="{F7C653BF-1375-9EF0-7304-C3877D3303C9}"/>
              </a:ext>
            </a:extLst>
          </p:cNvPr>
          <p:cNvSpPr txBox="1"/>
          <p:nvPr/>
        </p:nvSpPr>
        <p:spPr>
          <a:xfrm>
            <a:off x="450154" y="4179379"/>
            <a:ext cx="5561785" cy="1869743"/>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●来訪目的［全体］</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観光目的のトップは「温泉に入ること」</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a:t>
            </a:r>
            <a:r>
              <a:rPr lang="ja-JP" altLang="en-US" spc="130" dirty="0">
                <a:latin typeface="MS UI Gothic" panose="020B0600070205080204" pitchFamily="50" charset="-128"/>
                <a:ea typeface="MS UI Gothic" panose="020B0600070205080204" pitchFamily="50" charset="-128"/>
                <a:cs typeface="MS UI Gothic"/>
              </a:rPr>
              <a:t>その他、上位の項目は、食、自然景観、名所旧跡・観光文化施設、という順となりました。</a:t>
            </a:r>
            <a:endParaRPr lang="en-US" altLang="ja-JP" spc="130" dirty="0">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latin typeface="MS UI Gothic" panose="020B0600070205080204" pitchFamily="50" charset="-128"/>
                <a:ea typeface="MS UI Gothic" panose="020B0600070205080204" pitchFamily="50" charset="-128"/>
                <a:cs typeface="MS UI Gothic"/>
              </a:rPr>
              <a:t>　従来から温泉は来訪目的のトップ</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の位置を維持しています。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0" name="テキスト ボックス 9">
            <a:extLst>
              <a:ext uri="{FF2B5EF4-FFF2-40B4-BE49-F238E27FC236}">
                <a16:creationId xmlns:a16="http://schemas.microsoft.com/office/drawing/2014/main" id="{6E352C2F-1190-CB04-28C6-1AAF989D572A}"/>
              </a:ext>
            </a:extLst>
          </p:cNvPr>
          <p:cNvSpPr txBox="1"/>
          <p:nvPr/>
        </p:nvSpPr>
        <p:spPr>
          <a:xfrm>
            <a:off x="6153671" y="4167884"/>
            <a:ext cx="5367769"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●来訪目的［インバウンド］</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インバウンドも同じく</a:t>
            </a:r>
            <a:r>
              <a:rPr lang="ja-JP" altLang="en-US" spc="160" dirty="0">
                <a:latin typeface="MS UI Gothic" panose="020B0600070205080204" pitchFamily="50" charset="-128"/>
                <a:ea typeface="MS UI Gothic" panose="020B0600070205080204" pitchFamily="50" charset="-128"/>
                <a:cs typeface="MS UI Gothic"/>
              </a:rPr>
              <a:t>「温泉に入ること」がトップ</a:t>
            </a:r>
            <a:endParaRPr lang="en-US" altLang="ja-JP" spc="160" dirty="0">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latin typeface="MS UI Gothic" panose="020B0600070205080204" pitchFamily="50" charset="-128"/>
                <a:ea typeface="MS UI Gothic" panose="020B0600070205080204" pitchFamily="50" charset="-128"/>
                <a:cs typeface="MS UI Gothic"/>
              </a:rPr>
              <a:t>　インバウンドの場合、自然景観や聖地巡礼の方々が多くなっています。また</a:t>
            </a:r>
            <a:r>
              <a:rPr lang="ja-JP" altLang="en-US" spc="160" dirty="0">
                <a:solidFill>
                  <a:srgbClr val="001F5F"/>
                </a:solidFill>
                <a:latin typeface="MS UI Gothic" panose="020B0600070205080204" pitchFamily="50" charset="-128"/>
                <a:ea typeface="MS UI Gothic" panose="020B0600070205080204" pitchFamily="50" charset="-128"/>
                <a:cs typeface="MS UI Gothic"/>
              </a:rPr>
              <a:t>、祭りやイベントへの参加やツーリング・サイクリングなどのアクティビティの割合</a:t>
            </a:r>
            <a:r>
              <a:rPr lang="ja-JP" altLang="en-US" spc="160" dirty="0">
                <a:solidFill>
                  <a:srgbClr val="003399"/>
                </a:solidFill>
                <a:latin typeface="MS UI Gothic" panose="020B0600070205080204" pitchFamily="50" charset="-128"/>
                <a:ea typeface="MS UI Gothic" panose="020B0600070205080204" pitchFamily="50" charset="-128"/>
                <a:cs typeface="MS UI Gothic"/>
              </a:rPr>
              <a:t>も</a:t>
            </a:r>
            <a:r>
              <a:rPr lang="ja-JP" altLang="en-US" spc="160" dirty="0">
                <a:solidFill>
                  <a:srgbClr val="001F5F"/>
                </a:solidFill>
                <a:latin typeface="MS UI Gothic" panose="020B0600070205080204" pitchFamily="50" charset="-128"/>
                <a:ea typeface="MS UI Gothic" panose="020B0600070205080204" pitchFamily="50" charset="-128"/>
                <a:cs typeface="MS UI Gothic"/>
              </a:rPr>
              <a:t>高くてなっています。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F043D66D-61E0-603B-0C0C-71404B1A1E49}"/>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6</a:t>
            </a:fld>
            <a:endParaRPr kumimoji="1" lang="ja-JP" altLang="en-US" sz="1800" dirty="0">
              <a:solidFill>
                <a:schemeClr val="tx1"/>
              </a:solidFill>
            </a:endParaRPr>
          </a:p>
        </p:txBody>
      </p:sp>
      <p:pic>
        <p:nvPicPr>
          <p:cNvPr id="14" name="図 13" descr="グラフ, 棒グラフ&#10;&#10;AI 生成コンテンツは誤りを含む可能性があります。">
            <a:extLst>
              <a:ext uri="{FF2B5EF4-FFF2-40B4-BE49-F238E27FC236}">
                <a16:creationId xmlns:a16="http://schemas.microsoft.com/office/drawing/2014/main" id="{9CAED8E1-D8AB-0B1F-BE80-93D279721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707" y="1231267"/>
            <a:ext cx="5423924" cy="2917697"/>
          </a:xfrm>
          <a:prstGeom prst="rect">
            <a:avLst/>
          </a:prstGeom>
        </p:spPr>
      </p:pic>
      <p:sp>
        <p:nvSpPr>
          <p:cNvPr id="16" name="テキスト ボックス 15">
            <a:extLst>
              <a:ext uri="{FF2B5EF4-FFF2-40B4-BE49-F238E27FC236}">
                <a16:creationId xmlns:a16="http://schemas.microsoft.com/office/drawing/2014/main" id="{5801DDCE-A79B-B700-9066-A04E03AC3F33}"/>
              </a:ext>
            </a:extLst>
          </p:cNvPr>
          <p:cNvSpPr txBox="1"/>
          <p:nvPr/>
        </p:nvSpPr>
        <p:spPr>
          <a:xfrm>
            <a:off x="7346349" y="1212347"/>
            <a:ext cx="1419855"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［インバウンド］</a:t>
            </a:r>
            <a:endParaRPr lang="ja-JP" altLang="en-US" sz="1200" b="1" dirty="0">
              <a:latin typeface="MS UI Gothic" panose="020B0600070205080204" pitchFamily="50" charset="-128"/>
              <a:ea typeface="MS UI Gothic" panose="020B0600070205080204" pitchFamily="50" charset="-128"/>
              <a:cs typeface="MS UI Gothic"/>
            </a:endParaRPr>
          </a:p>
        </p:txBody>
      </p:sp>
      <p:pic>
        <p:nvPicPr>
          <p:cNvPr id="8" name="図 7" descr="グラフ&#10;&#10;AI 生成コンテンツは誤りを含む可能性があります。">
            <a:extLst>
              <a:ext uri="{FF2B5EF4-FFF2-40B4-BE49-F238E27FC236}">
                <a16:creationId xmlns:a16="http://schemas.microsoft.com/office/drawing/2014/main" id="{60E1F8DA-8B45-A88C-D0E8-4B193F6F0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02" y="980763"/>
            <a:ext cx="6018670" cy="3154072"/>
          </a:xfrm>
          <a:prstGeom prst="rect">
            <a:avLst/>
          </a:prstGeom>
        </p:spPr>
      </p:pic>
      <p:sp>
        <p:nvSpPr>
          <p:cNvPr id="4" name="object 9">
            <a:extLst>
              <a:ext uri="{FF2B5EF4-FFF2-40B4-BE49-F238E27FC236}">
                <a16:creationId xmlns:a16="http://schemas.microsoft.com/office/drawing/2014/main" id="{27A85F68-F124-9F9D-319E-5F5E2A6D8140}"/>
              </a:ext>
            </a:extLst>
          </p:cNvPr>
          <p:cNvSpPr/>
          <p:nvPr/>
        </p:nvSpPr>
        <p:spPr>
          <a:xfrm>
            <a:off x="308422" y="306460"/>
            <a:ext cx="11501776"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15" name="テキスト ボックス 14">
            <a:extLst>
              <a:ext uri="{FF2B5EF4-FFF2-40B4-BE49-F238E27FC236}">
                <a16:creationId xmlns:a16="http://schemas.microsoft.com/office/drawing/2014/main" id="{E9048587-BDF4-824D-29D1-68BF1137F5AA}"/>
              </a:ext>
            </a:extLst>
          </p:cNvPr>
          <p:cNvSpPr txBox="1"/>
          <p:nvPr/>
        </p:nvSpPr>
        <p:spPr>
          <a:xfrm>
            <a:off x="1327679" y="1026601"/>
            <a:ext cx="932701"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［全体］</a:t>
            </a:r>
            <a:endParaRPr lang="ja-JP" altLang="en-US" sz="1200" b="1" dirty="0">
              <a:latin typeface="MS UI Gothic" panose="020B0600070205080204" pitchFamily="50" charset="-128"/>
              <a:ea typeface="MS UI Gothic" panose="020B0600070205080204" pitchFamily="50" charset="-128"/>
              <a:cs typeface="MS UI Gothic"/>
            </a:endParaRPr>
          </a:p>
        </p:txBody>
      </p:sp>
    </p:spTree>
    <p:extLst>
      <p:ext uri="{BB962C8B-B14F-4D97-AF65-F5344CB8AC3E}">
        <p14:creationId xmlns:p14="http://schemas.microsoft.com/office/powerpoint/2010/main" val="180900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CFE0F-BDD1-A410-E13E-476EC10F3F98}"/>
            </a:ext>
          </a:extLst>
        </p:cNvPr>
        <p:cNvGrpSpPr/>
        <p:nvPr/>
      </p:nvGrpSpPr>
      <p:grpSpPr>
        <a:xfrm>
          <a:off x="0" y="0"/>
          <a:ext cx="0" cy="0"/>
          <a:chOff x="0" y="0"/>
          <a:chExt cx="0" cy="0"/>
        </a:xfrm>
      </p:grpSpPr>
      <p:sp>
        <p:nvSpPr>
          <p:cNvPr id="4" name="object 9">
            <a:extLst>
              <a:ext uri="{FF2B5EF4-FFF2-40B4-BE49-F238E27FC236}">
                <a16:creationId xmlns:a16="http://schemas.microsoft.com/office/drawing/2014/main" id="{9E9CC538-CC1C-04E0-A98F-6B12BCCB8F0D}"/>
              </a:ext>
            </a:extLst>
          </p:cNvPr>
          <p:cNvSpPr/>
          <p:nvPr/>
        </p:nvSpPr>
        <p:spPr>
          <a:xfrm>
            <a:off x="308422" y="306460"/>
            <a:ext cx="11137522"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9" name="テキスト ボックス 8">
            <a:extLst>
              <a:ext uri="{FF2B5EF4-FFF2-40B4-BE49-F238E27FC236}">
                <a16:creationId xmlns:a16="http://schemas.microsoft.com/office/drawing/2014/main" id="{CD2B66BC-92F4-28E8-0E62-2DE8FAC46753}"/>
              </a:ext>
            </a:extLst>
          </p:cNvPr>
          <p:cNvSpPr txBox="1"/>
          <p:nvPr/>
        </p:nvSpPr>
        <p:spPr>
          <a:xfrm>
            <a:off x="612016" y="4414221"/>
            <a:ext cx="5009137"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●満足度（項目別）</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全体</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a:t>
            </a:r>
            <a:r>
              <a:rPr lang="ja-JP" altLang="en-US" spc="130" dirty="0">
                <a:latin typeface="MS UI Gothic" panose="020B0600070205080204" pitchFamily="50" charset="-128"/>
                <a:ea typeface="MS UI Gothic" panose="020B0600070205080204" pitchFamily="50" charset="-128"/>
                <a:cs typeface="MS UI Gothic"/>
              </a:rPr>
              <a:t>満足度が高い事項は、温泉、自然景観、食、名所旧跡、聖地巡礼の順で、来訪目的の項目に満足していただいていることが伺えます。</a:t>
            </a:r>
            <a:endParaRPr lang="en-US" altLang="ja-JP" spc="130" dirty="0">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latin typeface="MS UI Gothic" panose="020B0600070205080204" pitchFamily="50" charset="-128"/>
                <a:ea typeface="MS UI Gothic" panose="020B0600070205080204" pitchFamily="50" charset="-128"/>
                <a:cs typeface="MS UI Gothic"/>
              </a:rPr>
              <a:t>・ 地域物産などの買い物に対する評価がやや低い状況は経済効果として今後の課題です。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0" name="テキスト ボックス 9">
            <a:extLst>
              <a:ext uri="{FF2B5EF4-FFF2-40B4-BE49-F238E27FC236}">
                <a16:creationId xmlns:a16="http://schemas.microsoft.com/office/drawing/2014/main" id="{DD181DDA-1078-69A8-0B9B-1DA619C74900}"/>
              </a:ext>
            </a:extLst>
          </p:cNvPr>
          <p:cNvSpPr txBox="1"/>
          <p:nvPr/>
        </p:nvSpPr>
        <p:spPr>
          <a:xfrm>
            <a:off x="5780902" y="4404460"/>
            <a:ext cx="5241587"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●満足度（項目別）</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インバウンド</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インバウンドの場合、食がトップ。そして、温泉、自然景観、聖地巡礼が続きます。</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a:t>
            </a:r>
            <a:r>
              <a:rPr lang="ja-JP" altLang="en-US" spc="130" dirty="0">
                <a:latin typeface="MS UI Gothic" panose="020B0600070205080204" pitchFamily="50" charset="-128"/>
                <a:ea typeface="MS UI Gothic" panose="020B0600070205080204" pitchFamily="50" charset="-128"/>
                <a:cs typeface="MS UI Gothic"/>
              </a:rPr>
              <a:t>ラフティングやキャンプなどの自然を活かしたコンテンツが低くなっています。情報告知や多言語対応、アクセスなどの課題が要因として考えられます。</a:t>
            </a:r>
            <a:endParaRPr lang="en-US" altLang="ja-JP" spc="130"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850AC97C-71F8-91BE-3109-DD35703815D1}"/>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7</a:t>
            </a:fld>
            <a:endParaRPr kumimoji="1" lang="ja-JP" altLang="en-US" sz="1800" dirty="0">
              <a:solidFill>
                <a:schemeClr val="tx1"/>
              </a:solidFill>
            </a:endParaRPr>
          </a:p>
        </p:txBody>
      </p:sp>
      <p:pic>
        <p:nvPicPr>
          <p:cNvPr id="7" name="図 6" descr="テーブル&#10;&#10;AI 生成コンテンツは誤りを含む可能性があります。">
            <a:extLst>
              <a:ext uri="{FF2B5EF4-FFF2-40B4-BE49-F238E27FC236}">
                <a16:creationId xmlns:a16="http://schemas.microsoft.com/office/drawing/2014/main" id="{B3452384-FABB-FC4C-9368-431E18CA7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00" y="1065744"/>
            <a:ext cx="5190053" cy="3282228"/>
          </a:xfrm>
          <a:prstGeom prst="rect">
            <a:avLst/>
          </a:prstGeom>
        </p:spPr>
      </p:pic>
      <p:pic>
        <p:nvPicPr>
          <p:cNvPr id="11" name="図 10"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75450E7E-2695-D27E-A118-0B03AFDF4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20" y="1415746"/>
            <a:ext cx="5104472" cy="2980820"/>
          </a:xfrm>
          <a:prstGeom prst="rect">
            <a:avLst/>
          </a:prstGeom>
        </p:spPr>
      </p:pic>
      <p:sp>
        <p:nvSpPr>
          <p:cNvPr id="13" name="テキスト ボックス 12">
            <a:extLst>
              <a:ext uri="{FF2B5EF4-FFF2-40B4-BE49-F238E27FC236}">
                <a16:creationId xmlns:a16="http://schemas.microsoft.com/office/drawing/2014/main" id="{2B7BEF46-6E73-8674-0894-DE8AF08FF411}"/>
              </a:ext>
            </a:extLst>
          </p:cNvPr>
          <p:cNvSpPr txBox="1"/>
          <p:nvPr/>
        </p:nvSpPr>
        <p:spPr>
          <a:xfrm>
            <a:off x="1943253" y="1063084"/>
            <a:ext cx="932701"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［全体］</a:t>
            </a:r>
            <a:endParaRPr lang="ja-JP" altLang="en-US" sz="1200" b="1" dirty="0">
              <a:latin typeface="MS UI Gothic" panose="020B0600070205080204" pitchFamily="50" charset="-128"/>
              <a:ea typeface="MS UI Gothic" panose="020B0600070205080204" pitchFamily="50" charset="-128"/>
              <a:cs typeface="MS UI Gothic"/>
            </a:endParaRPr>
          </a:p>
        </p:txBody>
      </p:sp>
      <p:sp>
        <p:nvSpPr>
          <p:cNvPr id="14" name="テキスト ボックス 13">
            <a:extLst>
              <a:ext uri="{FF2B5EF4-FFF2-40B4-BE49-F238E27FC236}">
                <a16:creationId xmlns:a16="http://schemas.microsoft.com/office/drawing/2014/main" id="{67FF830C-F0CE-81D6-E3EB-95B0125192B2}"/>
              </a:ext>
            </a:extLst>
          </p:cNvPr>
          <p:cNvSpPr txBox="1"/>
          <p:nvPr/>
        </p:nvSpPr>
        <p:spPr>
          <a:xfrm>
            <a:off x="6953386" y="1393107"/>
            <a:ext cx="1419855"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［インバウンド］</a:t>
            </a:r>
            <a:endParaRPr lang="ja-JP" altLang="en-US" sz="1200" b="1" dirty="0">
              <a:latin typeface="MS UI Gothic" panose="020B0600070205080204" pitchFamily="50" charset="-128"/>
              <a:ea typeface="MS UI Gothic" panose="020B0600070205080204" pitchFamily="50" charset="-128"/>
              <a:cs typeface="MS UI Gothic"/>
            </a:endParaRPr>
          </a:p>
        </p:txBody>
      </p:sp>
      <p:sp>
        <p:nvSpPr>
          <p:cNvPr id="2" name="テキスト ボックス 1">
            <a:extLst>
              <a:ext uri="{FF2B5EF4-FFF2-40B4-BE49-F238E27FC236}">
                <a16:creationId xmlns:a16="http://schemas.microsoft.com/office/drawing/2014/main" id="{58D017D8-1193-E300-FC2C-5F59037F525F}"/>
              </a:ext>
            </a:extLst>
          </p:cNvPr>
          <p:cNvSpPr txBox="1"/>
          <p:nvPr/>
        </p:nvSpPr>
        <p:spPr>
          <a:xfrm>
            <a:off x="515737" y="449674"/>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（項目別満足度）</a:t>
            </a:r>
            <a:endParaRPr lang="ja-JP" altLang="en-US" sz="2000" dirty="0">
              <a:solidFill>
                <a:schemeClr val="bg1"/>
              </a:solidFill>
            </a:endParaRPr>
          </a:p>
        </p:txBody>
      </p:sp>
    </p:spTree>
    <p:extLst>
      <p:ext uri="{BB962C8B-B14F-4D97-AF65-F5344CB8AC3E}">
        <p14:creationId xmlns:p14="http://schemas.microsoft.com/office/powerpoint/2010/main" val="174715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D3BE-6182-0BAE-2D81-CABC716E4AB4}"/>
            </a:ext>
          </a:extLst>
        </p:cNvPr>
        <p:cNvGrpSpPr/>
        <p:nvPr/>
      </p:nvGrpSpPr>
      <p:grpSpPr>
        <a:xfrm>
          <a:off x="0" y="0"/>
          <a:ext cx="0" cy="0"/>
          <a:chOff x="0" y="0"/>
          <a:chExt cx="0" cy="0"/>
        </a:xfrm>
      </p:grpSpPr>
      <p:sp>
        <p:nvSpPr>
          <p:cNvPr id="4" name="object 9">
            <a:extLst>
              <a:ext uri="{FF2B5EF4-FFF2-40B4-BE49-F238E27FC236}">
                <a16:creationId xmlns:a16="http://schemas.microsoft.com/office/drawing/2014/main" id="{59616172-70C7-C0CF-C483-CB58CB85FAC8}"/>
              </a:ext>
            </a:extLst>
          </p:cNvPr>
          <p:cNvSpPr/>
          <p:nvPr/>
        </p:nvSpPr>
        <p:spPr>
          <a:xfrm>
            <a:off x="308422" y="306460"/>
            <a:ext cx="11137522"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9" name="テキスト ボックス 8">
            <a:extLst>
              <a:ext uri="{FF2B5EF4-FFF2-40B4-BE49-F238E27FC236}">
                <a16:creationId xmlns:a16="http://schemas.microsoft.com/office/drawing/2014/main" id="{C1F3438E-1BD7-C6AC-456B-456D0EAC56B5}"/>
              </a:ext>
            </a:extLst>
          </p:cNvPr>
          <p:cNvSpPr txBox="1"/>
          <p:nvPr/>
        </p:nvSpPr>
        <p:spPr>
          <a:xfrm>
            <a:off x="6458304" y="1352625"/>
            <a:ext cx="4587764"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●観光消費額（宿泊客）</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多くの方々が、</a:t>
            </a:r>
            <a:r>
              <a:rPr lang="en-US" altLang="ja-JP" spc="130" dirty="0">
                <a:solidFill>
                  <a:srgbClr val="001F5F"/>
                </a:solidFill>
                <a:latin typeface="MS UI Gothic" panose="020B0600070205080204" pitchFamily="50" charset="-128"/>
                <a:ea typeface="MS UI Gothic" panose="020B0600070205080204" pitchFamily="50" charset="-128"/>
                <a:cs typeface="MS UI Gothic"/>
              </a:rPr>
              <a:t>5,000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円から</a:t>
            </a:r>
            <a:r>
              <a:rPr lang="en-US" altLang="ja-JP" spc="130" dirty="0">
                <a:solidFill>
                  <a:srgbClr val="001F5F"/>
                </a:solidFill>
                <a:latin typeface="MS UI Gothic" panose="020B0600070205080204" pitchFamily="50" charset="-128"/>
                <a:ea typeface="MS UI Gothic" panose="020B0600070205080204" pitchFamily="50" charset="-128"/>
                <a:cs typeface="MS UI Gothic"/>
              </a:rPr>
              <a:t>40,000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円の間に集中しています。</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高価格である</a:t>
            </a:r>
            <a:r>
              <a:rPr lang="en-US" altLang="ja-JP" spc="130" dirty="0">
                <a:solidFill>
                  <a:srgbClr val="001F5F"/>
                </a:solidFill>
                <a:latin typeface="MS UI Gothic" panose="020B0600070205080204" pitchFamily="50" charset="-128"/>
                <a:ea typeface="MS UI Gothic" panose="020B0600070205080204" pitchFamily="50" charset="-128"/>
                <a:cs typeface="MS UI Gothic"/>
              </a:rPr>
              <a:t>100,000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円以上も</a:t>
            </a:r>
            <a:r>
              <a:rPr lang="en-US" altLang="ja-JP" spc="130" dirty="0">
                <a:solidFill>
                  <a:srgbClr val="001F5F"/>
                </a:solidFill>
                <a:latin typeface="MS UI Gothic" panose="020B0600070205080204" pitchFamily="50" charset="-128"/>
                <a:ea typeface="MS UI Gothic" panose="020B0600070205080204" pitchFamily="50" charset="-128"/>
                <a:cs typeface="MS UI Gothic"/>
              </a:rPr>
              <a:t>27</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サンプルあり、地域経済への効果の拡大に向けて、観光消費額の増加策を図る必要があります。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A1405B8F-E597-1DD0-F6A3-51779A2F52F5}"/>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8</a:t>
            </a:fld>
            <a:endParaRPr kumimoji="1" lang="ja-JP" altLang="en-US" sz="1800" dirty="0">
              <a:solidFill>
                <a:schemeClr val="tx1"/>
              </a:solidFill>
            </a:endParaRPr>
          </a:p>
        </p:txBody>
      </p:sp>
      <p:sp>
        <p:nvSpPr>
          <p:cNvPr id="5" name="テキスト ボックス 4">
            <a:extLst>
              <a:ext uri="{FF2B5EF4-FFF2-40B4-BE49-F238E27FC236}">
                <a16:creationId xmlns:a16="http://schemas.microsoft.com/office/drawing/2014/main" id="{0053534E-63E5-6614-E6C2-E8C936ADD3EF}"/>
              </a:ext>
            </a:extLst>
          </p:cNvPr>
          <p:cNvSpPr txBox="1"/>
          <p:nvPr/>
        </p:nvSpPr>
        <p:spPr>
          <a:xfrm>
            <a:off x="6458304" y="4160176"/>
            <a:ext cx="4587764" cy="1554272"/>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●観光消費額（日帰り客）</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a:t>
            </a:r>
            <a:r>
              <a:rPr lang="en-US" altLang="ja-JP" spc="160" dirty="0">
                <a:solidFill>
                  <a:srgbClr val="001F5F"/>
                </a:solidFill>
                <a:latin typeface="MS UI Gothic" panose="020B0600070205080204" pitchFamily="50" charset="-128"/>
                <a:ea typeface="MS UI Gothic" panose="020B0600070205080204" pitchFamily="50" charset="-128"/>
                <a:cs typeface="MS UI Gothic"/>
              </a:rPr>
              <a:t>10,000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円以下が多数を占めています。</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来訪目的として人気が高い、食の充実、体験コンテンツへの誘導、地域産品の開発など引き続き取り組みます。</a:t>
            </a:r>
            <a:endParaRPr lang="ja-JP" altLang="en-US" dirty="0">
              <a:latin typeface="MS UI Gothic" panose="020B0600070205080204" pitchFamily="50" charset="-128"/>
              <a:ea typeface="MS UI Gothic" panose="020B0600070205080204" pitchFamily="50" charset="-128"/>
              <a:cs typeface="MS UI Gothic"/>
            </a:endParaRPr>
          </a:p>
        </p:txBody>
      </p:sp>
      <p:pic>
        <p:nvPicPr>
          <p:cNvPr id="7" name="図 6" descr="テキスト&#10;&#10;AI 生成コンテンツは誤りを含む可能性があります。">
            <a:extLst>
              <a:ext uri="{FF2B5EF4-FFF2-40B4-BE49-F238E27FC236}">
                <a16:creationId xmlns:a16="http://schemas.microsoft.com/office/drawing/2014/main" id="{055266DA-AC2E-19C7-9643-B9186438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37" y="916807"/>
            <a:ext cx="5847179" cy="3017520"/>
          </a:xfrm>
          <a:prstGeom prst="rect">
            <a:avLst/>
          </a:prstGeom>
        </p:spPr>
      </p:pic>
      <p:pic>
        <p:nvPicPr>
          <p:cNvPr id="11" name="図 10" descr="タイムライン が含まれている画像&#10;&#10;AI 生成コンテンツは誤りを含む可能性があります。">
            <a:extLst>
              <a:ext uri="{FF2B5EF4-FFF2-40B4-BE49-F238E27FC236}">
                <a16:creationId xmlns:a16="http://schemas.microsoft.com/office/drawing/2014/main" id="{BAB07449-ADE0-7928-B34A-5D68F349A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37" y="3638900"/>
            <a:ext cx="5895889" cy="2912640"/>
          </a:xfrm>
          <a:prstGeom prst="rect">
            <a:avLst/>
          </a:prstGeom>
        </p:spPr>
      </p:pic>
      <p:sp>
        <p:nvSpPr>
          <p:cNvPr id="2" name="テキスト ボックス 1">
            <a:extLst>
              <a:ext uri="{FF2B5EF4-FFF2-40B4-BE49-F238E27FC236}">
                <a16:creationId xmlns:a16="http://schemas.microsoft.com/office/drawing/2014/main" id="{0AA655E0-D058-19BB-63B5-E73D7AE46004}"/>
              </a:ext>
            </a:extLst>
          </p:cNvPr>
          <p:cNvSpPr txBox="1"/>
          <p:nvPr/>
        </p:nvSpPr>
        <p:spPr>
          <a:xfrm>
            <a:off x="515737" y="449674"/>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（項目別消費額）</a:t>
            </a:r>
            <a:endParaRPr lang="ja-JP" altLang="en-US" sz="2000" dirty="0">
              <a:solidFill>
                <a:schemeClr val="bg1"/>
              </a:solidFill>
            </a:endParaRPr>
          </a:p>
        </p:txBody>
      </p:sp>
    </p:spTree>
    <p:extLst>
      <p:ext uri="{BB962C8B-B14F-4D97-AF65-F5344CB8AC3E}">
        <p14:creationId xmlns:p14="http://schemas.microsoft.com/office/powerpoint/2010/main" val="409839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08891-4497-0ED7-976D-843A2AC9A93F}"/>
            </a:ext>
          </a:extLst>
        </p:cNvPr>
        <p:cNvGrpSpPr/>
        <p:nvPr/>
      </p:nvGrpSpPr>
      <p:grpSpPr>
        <a:xfrm>
          <a:off x="0" y="0"/>
          <a:ext cx="0" cy="0"/>
          <a:chOff x="0" y="0"/>
          <a:chExt cx="0" cy="0"/>
        </a:xfrm>
      </p:grpSpPr>
      <p:sp>
        <p:nvSpPr>
          <p:cNvPr id="4" name="object 9">
            <a:extLst>
              <a:ext uri="{FF2B5EF4-FFF2-40B4-BE49-F238E27FC236}">
                <a16:creationId xmlns:a16="http://schemas.microsoft.com/office/drawing/2014/main" id="{7D69E822-DB90-C9A6-8463-EE785DAB7E46}"/>
              </a:ext>
            </a:extLst>
          </p:cNvPr>
          <p:cNvSpPr/>
          <p:nvPr/>
        </p:nvSpPr>
        <p:spPr>
          <a:xfrm>
            <a:off x="308422" y="306460"/>
            <a:ext cx="11137522"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9" name="テキスト ボックス 8">
            <a:extLst>
              <a:ext uri="{FF2B5EF4-FFF2-40B4-BE49-F238E27FC236}">
                <a16:creationId xmlns:a16="http://schemas.microsoft.com/office/drawing/2014/main" id="{F4056BFB-846E-3D9B-A120-4CFD886B46A1}"/>
              </a:ext>
            </a:extLst>
          </p:cNvPr>
          <p:cNvSpPr txBox="1"/>
          <p:nvPr/>
        </p:nvSpPr>
        <p:spPr>
          <a:xfrm>
            <a:off x="6025898" y="740085"/>
            <a:ext cx="5059925"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●観光満足度</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a:t>
            </a:r>
            <a:r>
              <a:rPr lang="en-US" altLang="ja-JP" spc="130" dirty="0">
                <a:solidFill>
                  <a:srgbClr val="001F5F"/>
                </a:solidFill>
                <a:latin typeface="MS UI Gothic" panose="020B0600070205080204" pitchFamily="50" charset="-128"/>
                <a:ea typeface="MS UI Gothic" panose="020B0600070205080204" pitchFamily="50" charset="-128"/>
                <a:cs typeface="MS UI Gothic"/>
              </a:rPr>
              <a:t>2020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年度の豪雨災害以降、</a:t>
            </a:r>
            <a:r>
              <a:rPr lang="en-US" altLang="ja-JP" spc="130" dirty="0">
                <a:solidFill>
                  <a:srgbClr val="001F5F"/>
                </a:solidFill>
                <a:latin typeface="MS UI Gothic" panose="020B0600070205080204" pitchFamily="50" charset="-128"/>
                <a:ea typeface="MS UI Gothic" panose="020B0600070205080204" pitchFamily="50" charset="-128"/>
                <a:cs typeface="MS UI Gothic"/>
              </a:rPr>
              <a:t>90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％を超える数値が続いています。</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項目別満足度にみられる、温泉、自然景観、食などへの満足度の高さが全体の高さに繋がっていると考えられます。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0" name="テキスト ボックス 9">
            <a:extLst>
              <a:ext uri="{FF2B5EF4-FFF2-40B4-BE49-F238E27FC236}">
                <a16:creationId xmlns:a16="http://schemas.microsoft.com/office/drawing/2014/main" id="{200289FE-6999-F45C-C325-0203259F8B12}"/>
              </a:ext>
            </a:extLst>
          </p:cNvPr>
          <p:cNvSpPr txBox="1"/>
          <p:nvPr/>
        </p:nvSpPr>
        <p:spPr>
          <a:xfrm>
            <a:off x="6025896" y="2747460"/>
            <a:ext cx="5059925"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●リピーター率</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a:t>
            </a:r>
            <a:r>
              <a:rPr lang="en-US" altLang="ja-JP" spc="160" dirty="0">
                <a:solidFill>
                  <a:srgbClr val="001F5F"/>
                </a:solidFill>
                <a:latin typeface="MS UI Gothic" panose="020B0600070205080204" pitchFamily="50" charset="-128"/>
                <a:ea typeface="MS UI Gothic" panose="020B0600070205080204" pitchFamily="50" charset="-128"/>
                <a:cs typeface="MS UI Gothic"/>
              </a:rPr>
              <a:t>2020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年度の豪雨災害以降、</a:t>
            </a:r>
            <a:r>
              <a:rPr lang="en-US" altLang="ja-JP" spc="160" dirty="0">
                <a:solidFill>
                  <a:srgbClr val="001F5F"/>
                </a:solidFill>
                <a:latin typeface="MS UI Gothic" panose="020B0600070205080204" pitchFamily="50" charset="-128"/>
                <a:ea typeface="MS UI Gothic" panose="020B0600070205080204" pitchFamily="50" charset="-128"/>
                <a:cs typeface="MS UI Gothic"/>
              </a:rPr>
              <a:t>50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％台で推移しています。</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前述の観光満足度の高さがリピーターに繋がっていないことが伺われ、旅ナカ、旅アトにおける来訪者との関係づくりが課題と考えています。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3F1783B9-453E-770E-2069-95A9A1A447C0}"/>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9</a:t>
            </a:fld>
            <a:endParaRPr kumimoji="1" lang="ja-JP" altLang="en-US" sz="1800" dirty="0">
              <a:solidFill>
                <a:schemeClr val="tx1"/>
              </a:solidFill>
            </a:endParaRPr>
          </a:p>
        </p:txBody>
      </p:sp>
      <p:pic>
        <p:nvPicPr>
          <p:cNvPr id="3" name="図 2" descr="グラフ が含まれている画像&#10;&#10;AI 生成コンテンツは誤りを含む可能性があります。">
            <a:extLst>
              <a:ext uri="{FF2B5EF4-FFF2-40B4-BE49-F238E27FC236}">
                <a16:creationId xmlns:a16="http://schemas.microsoft.com/office/drawing/2014/main" id="{DE076973-611D-6380-69B7-D5EDB5F60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11" y="639308"/>
            <a:ext cx="5060272" cy="6031768"/>
          </a:xfrm>
          <a:prstGeom prst="rect">
            <a:avLst/>
          </a:prstGeom>
        </p:spPr>
      </p:pic>
      <p:sp>
        <p:nvSpPr>
          <p:cNvPr id="5" name="テキスト ボックス 4">
            <a:extLst>
              <a:ext uri="{FF2B5EF4-FFF2-40B4-BE49-F238E27FC236}">
                <a16:creationId xmlns:a16="http://schemas.microsoft.com/office/drawing/2014/main" id="{8F9472B6-B3A4-8169-8D79-5935ACC44912}"/>
              </a:ext>
            </a:extLst>
          </p:cNvPr>
          <p:cNvSpPr txBox="1"/>
          <p:nvPr/>
        </p:nvSpPr>
        <p:spPr>
          <a:xfrm>
            <a:off x="6025896" y="4762747"/>
            <a:ext cx="5059925" cy="1515800"/>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●消費単価（全体平均）</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宿泊者全体の消費単価（平均）は、ここ</a:t>
            </a:r>
            <a:r>
              <a:rPr lang="en-US" altLang="ja-JP" spc="160" dirty="0">
                <a:solidFill>
                  <a:srgbClr val="001F5F"/>
                </a:solidFill>
                <a:latin typeface="MS UI Gothic" panose="020B0600070205080204" pitchFamily="50" charset="-128"/>
                <a:ea typeface="MS UI Gothic" panose="020B0600070205080204" pitchFamily="50" charset="-128"/>
                <a:cs typeface="MS UI Gothic"/>
              </a:rPr>
              <a:t>3</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年間、</a:t>
            </a:r>
            <a:r>
              <a:rPr lang="en-US" altLang="ja-JP" spc="160" dirty="0">
                <a:solidFill>
                  <a:srgbClr val="001F5F"/>
                </a:solidFill>
                <a:latin typeface="MS UI Gothic" panose="020B0600070205080204" pitchFamily="50" charset="-128"/>
                <a:ea typeface="MS UI Gothic" panose="020B0600070205080204" pitchFamily="50" charset="-128"/>
                <a:cs typeface="MS UI Gothic"/>
              </a:rPr>
              <a:t>40,000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円台で推移しています。 この額は、熊本県全体の平均観光消費額</a:t>
            </a:r>
            <a:r>
              <a:rPr lang="en-US" altLang="ja-JP" spc="160" dirty="0">
                <a:solidFill>
                  <a:srgbClr val="001F5F"/>
                </a:solidFill>
                <a:latin typeface="MS UI Gothic" panose="020B0600070205080204" pitchFamily="50" charset="-128"/>
                <a:ea typeface="MS UI Gothic" panose="020B0600070205080204" pitchFamily="50" charset="-128"/>
                <a:cs typeface="MS UI Gothic"/>
              </a:rPr>
              <a:t>38,646</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円を上回っています。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2" name="テキスト ボックス 1">
            <a:extLst>
              <a:ext uri="{FF2B5EF4-FFF2-40B4-BE49-F238E27FC236}">
                <a16:creationId xmlns:a16="http://schemas.microsoft.com/office/drawing/2014/main" id="{B4726A5F-E02C-48D2-1E7E-1B7F5408AE88}"/>
              </a:ext>
            </a:extLst>
          </p:cNvPr>
          <p:cNvSpPr txBox="1"/>
          <p:nvPr/>
        </p:nvSpPr>
        <p:spPr>
          <a:xfrm>
            <a:off x="555493" y="186924"/>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（主要スコアの推移）</a:t>
            </a:r>
            <a:endParaRPr lang="ja-JP" altLang="en-US" sz="2000" dirty="0">
              <a:solidFill>
                <a:schemeClr val="bg1"/>
              </a:solidFill>
            </a:endParaRPr>
          </a:p>
        </p:txBody>
      </p:sp>
    </p:spTree>
    <p:extLst>
      <p:ext uri="{BB962C8B-B14F-4D97-AF65-F5344CB8AC3E}">
        <p14:creationId xmlns:p14="http://schemas.microsoft.com/office/powerpoint/2010/main" val="3589345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1697</TotalTime>
  <Words>1206</Words>
  <Application>Microsoft Office PowerPoint</Application>
  <PresentationFormat>ワイド画面</PresentationFormat>
  <Paragraphs>96</Paragraphs>
  <Slides>10</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BIZ UDPゴシック</vt:lpstr>
      <vt:lpstr>HGPｺﾞｼｯｸM</vt:lpstr>
      <vt:lpstr>HGS教科書体</vt:lpstr>
      <vt:lpstr>MS UI Gothic</vt:lpstr>
      <vt:lpstr>ＭＳ ゴシック</vt:lpstr>
      <vt:lpstr>ＭＳ 明朝</vt:lpstr>
      <vt:lpstr>游ゴシック</vt:lpstr>
      <vt:lpstr>游ゴシック</vt:lpstr>
      <vt:lpstr>游ゴシック Light</vt:lpstr>
      <vt:lpstr>Arial</vt:lpstr>
      <vt:lpstr>Century</vt:lpstr>
      <vt:lpstr>Office テーマ</vt:lpstr>
      <vt:lpstr>　　　　　　　　　 　　　　　　　　　　　　　事業の紹介・観光実態レポート  　　【事業の紹介】　 　　Ⅰ　観光誘客事業 　　　　⑴　外国客（インバウンド）の誘客 　　　　⑵　広域観光事業 　      Ⅱ　観光実態調査 　　　　※この内容は、観光実態レポートをご覧ください。      </vt:lpstr>
      <vt:lpstr>PowerPoint プレゼンテーション</vt:lpstr>
      <vt:lpstr>PowerPoint プレゼンテーション</vt:lpstr>
      <vt:lpstr>PowerPoint プレゼンテーション</vt:lpstr>
      <vt:lpstr> 【人吉球磨の観光の実態】　 　① R6（2024）の来訪者アンケートからみえてくるもの 　　　・　当協議会では、2024年6月から2025年2月にかけて、観光で訪れた 　　　　　方々にアンケートを実施して、観光の実態を調査しています。 　     ② R6（2024）の宿泊客の状況 　　　・　当協議会では、2024年の1年間の宿泊の状況を調査しています。 　　　　（宿泊統計調査）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一般社団法人 人吉球磨観光地域づくり協議会 </dc:title>
  <dc:creator>観地協事務局</dc:creator>
  <cp:lastModifiedBy>mikazuki01</cp:lastModifiedBy>
  <cp:revision>62</cp:revision>
  <cp:lastPrinted>2026-03-02T05:28:33Z</cp:lastPrinted>
  <dcterms:created xsi:type="dcterms:W3CDTF">2022-06-30T08:19:40Z</dcterms:created>
  <dcterms:modified xsi:type="dcterms:W3CDTF">2026-03-03T02:24:57Z</dcterms:modified>
</cp:coreProperties>
</file>